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89" r:id="rId2"/>
    <p:sldId id="290" r:id="rId3"/>
    <p:sldId id="256" r:id="rId4"/>
    <p:sldId id="257"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omfortaa" panose="020B0604020202020204" charset="0"/>
      <p:regular r:id="rId41"/>
      <p:bold r:id="rId42"/>
    </p:embeddedFont>
    <p:embeddedFont>
      <p:font typeface="Comfortaa Light" panose="020B0604020202020204" charset="0"/>
      <p:regular r:id="rId43"/>
      <p:bold r:id="rId44"/>
    </p:embeddedFont>
    <p:embeddedFont>
      <p:font typeface="Libre Franklin" pitchFamily="2" charset="0"/>
      <p:regular r:id="rId45"/>
      <p:bold r:id="rId46"/>
      <p:italic r:id="rId47"/>
      <p:boldItalic r:id="rId48"/>
    </p:embeddedFont>
    <p:embeddedFont>
      <p:font typeface="Libre Franklin Thin"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b75da95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b75da95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fe8943d8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efe8943d81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fe8943d81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efe8943d81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fe8943d81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efe8943d8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fe8943d81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efe8943d81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fe8943d81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efe8943d81_0_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5b75da95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5b75da95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fe8943d81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fe8943d81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fe8943d81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fe8943d81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fe8943d81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fe8943d81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5b75da95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5b75da95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a2ab129d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a2ab129d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5b75da95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5b75da95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5b75da95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5b75da95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5b75da95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5b75da95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5b75da95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f5b75da95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5b75da95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f5b75da95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5b75da95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5b75da95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f5b75da95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f5b75da95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5b75da953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5b75da95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5b75da953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5b75da95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5b75da953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f5b75da95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a2ab129d5_1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a2ab129d5_1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5b75da95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5b75da95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5b75da95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5b75da95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5b75da95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5b75da95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805dd5e26_1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805dd5e26_1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a2ab129d5_1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a2ab129d5_1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a2ab129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a2ab129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a2ab129d5_1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a2ab129d5_1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fe8943d8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efe8943d8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fe8943d8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fe8943d81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0E0E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44.gi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iacenzafuturo.com/guidanavigabile"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gif"/><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E06BC-0E4A-4F60-ADF7-D8EAAA5E4707}"/>
              </a:ext>
            </a:extLst>
          </p:cNvPr>
          <p:cNvSpPr>
            <a:spLocks noGrp="1"/>
          </p:cNvSpPr>
          <p:nvPr>
            <p:ph type="ctrTitle"/>
          </p:nvPr>
        </p:nvSpPr>
        <p:spPr>
          <a:xfrm>
            <a:off x="222837" y="744575"/>
            <a:ext cx="8609471" cy="1237906"/>
          </a:xfrm>
        </p:spPr>
        <p:txBody>
          <a:bodyPr>
            <a:normAutofit/>
          </a:bodyPr>
          <a:lstStyle/>
          <a:p>
            <a:r>
              <a:rPr lang="it-IT" sz="2000" b="1" dirty="0">
                <a:solidFill>
                  <a:srgbClr val="00B0F0"/>
                </a:solidFill>
              </a:rPr>
              <a:t>Vademecum</a:t>
            </a:r>
            <a:br>
              <a:rPr lang="it-IT" sz="2000" b="1" dirty="0">
                <a:solidFill>
                  <a:srgbClr val="00B0F0"/>
                </a:solidFill>
              </a:rPr>
            </a:br>
            <a:r>
              <a:rPr lang="it-IT" sz="2000" b="1" dirty="0">
                <a:solidFill>
                  <a:srgbClr val="00B0F0"/>
                </a:solidFill>
              </a:rPr>
              <a:t>per studenti e famiglie</a:t>
            </a:r>
          </a:p>
        </p:txBody>
      </p:sp>
      <p:sp>
        <p:nvSpPr>
          <p:cNvPr id="3" name="Sottotitolo 2">
            <a:extLst>
              <a:ext uri="{FF2B5EF4-FFF2-40B4-BE49-F238E27FC236}">
                <a16:creationId xmlns:a16="http://schemas.microsoft.com/office/drawing/2014/main" id="{40149291-DA6D-44C2-8BF9-8AEB40461E6F}"/>
              </a:ext>
            </a:extLst>
          </p:cNvPr>
          <p:cNvSpPr>
            <a:spLocks noGrp="1"/>
          </p:cNvSpPr>
          <p:nvPr>
            <p:ph type="subTitle" idx="1"/>
          </p:nvPr>
        </p:nvSpPr>
        <p:spPr>
          <a:xfrm>
            <a:off x="130629" y="2166898"/>
            <a:ext cx="8921163" cy="2374366"/>
          </a:xfrm>
        </p:spPr>
        <p:txBody>
          <a:bodyPr/>
          <a:lstStyle/>
          <a:p>
            <a:r>
              <a:rPr lang="it-IT" b="1" dirty="0">
                <a:solidFill>
                  <a:schemeClr val="accent1">
                    <a:lumMod val="75000"/>
                  </a:schemeClr>
                </a:solidFill>
              </a:rPr>
              <a:t>«Accompagnare nella scelta»</a:t>
            </a:r>
          </a:p>
          <a:p>
            <a:endParaRPr lang="it-IT" b="1" dirty="0">
              <a:solidFill>
                <a:schemeClr val="accent1">
                  <a:lumMod val="75000"/>
                </a:schemeClr>
              </a:solidFill>
            </a:endParaRPr>
          </a:p>
          <a:p>
            <a:r>
              <a:rPr lang="it-IT" sz="2000" b="1" dirty="0">
                <a:solidFill>
                  <a:schemeClr val="accent1">
                    <a:lumMod val="75000"/>
                  </a:schemeClr>
                </a:solidFill>
              </a:rPr>
              <a:t>Guida teorica e pratica </a:t>
            </a:r>
          </a:p>
          <a:p>
            <a:r>
              <a:rPr lang="it-IT" sz="2000" b="1" dirty="0">
                <a:solidFill>
                  <a:schemeClr val="accent1">
                    <a:lumMod val="75000"/>
                  </a:schemeClr>
                </a:solidFill>
              </a:rPr>
              <a:t>alla scelta della scuola secondaria </a:t>
            </a:r>
          </a:p>
          <a:p>
            <a:r>
              <a:rPr lang="it-IT" sz="2000" b="1" dirty="0">
                <a:solidFill>
                  <a:schemeClr val="accent1">
                    <a:lumMod val="75000"/>
                  </a:schemeClr>
                </a:solidFill>
              </a:rPr>
              <a:t>di secondo grado</a:t>
            </a:r>
          </a:p>
          <a:p>
            <a:endParaRPr lang="it-IT" dirty="0"/>
          </a:p>
        </p:txBody>
      </p:sp>
    </p:spTree>
    <p:extLst>
      <p:ext uri="{BB962C8B-B14F-4D97-AF65-F5344CB8AC3E}">
        <p14:creationId xmlns:p14="http://schemas.microsoft.com/office/powerpoint/2010/main" val="388796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ctrTitle"/>
          </p:nvPr>
        </p:nvSpPr>
        <p:spPr>
          <a:xfrm>
            <a:off x="2989089" y="747387"/>
            <a:ext cx="5843100" cy="20499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320987"/>
              <a:buNone/>
            </a:pP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1800" b="0" i="0" u="none" strike="noStrike">
                <a:solidFill>
                  <a:srgbClr val="000000"/>
                </a:solidFill>
                <a:latin typeface="Calibri"/>
                <a:ea typeface="Calibri"/>
                <a:cs typeface="Calibri"/>
                <a:sym typeface="Calibri"/>
              </a:rPr>
            </a:br>
            <a:br>
              <a:rPr lang="it" sz="4000" b="1">
                <a:solidFill>
                  <a:srgbClr val="1C4587"/>
                </a:solidFill>
                <a:latin typeface="Comfortaa"/>
                <a:ea typeface="Comfortaa"/>
                <a:cs typeface="Comfortaa"/>
                <a:sym typeface="Comfortaa"/>
              </a:rPr>
            </a:br>
            <a:br>
              <a:rPr lang="it" sz="4000" b="1">
                <a:solidFill>
                  <a:srgbClr val="1C4587"/>
                </a:solidFill>
                <a:latin typeface="Comfortaa"/>
                <a:ea typeface="Comfortaa"/>
                <a:cs typeface="Comfortaa"/>
                <a:sym typeface="Comfortaa"/>
              </a:rPr>
            </a:br>
            <a:endParaRPr sz="4000" b="1">
              <a:solidFill>
                <a:srgbClr val="1C4587"/>
              </a:solidFill>
              <a:latin typeface="Comfortaa"/>
              <a:ea typeface="Comfortaa"/>
              <a:cs typeface="Comfortaa"/>
              <a:sym typeface="Comfortaa"/>
            </a:endParaRPr>
          </a:p>
        </p:txBody>
      </p:sp>
      <p:pic>
        <p:nvPicPr>
          <p:cNvPr id="136" name="Google Shape;136;p21"/>
          <p:cNvPicPr preferRelativeResize="0"/>
          <p:nvPr/>
        </p:nvPicPr>
        <p:blipFill rotWithShape="1">
          <a:blip r:embed="rId3">
            <a:alphaModFix/>
          </a:blip>
          <a:srcRect/>
          <a:stretch/>
        </p:blipFill>
        <p:spPr>
          <a:xfrm>
            <a:off x="318150" y="289600"/>
            <a:ext cx="1109425" cy="1068682"/>
          </a:xfrm>
          <a:prstGeom prst="rect">
            <a:avLst/>
          </a:prstGeom>
          <a:noFill/>
          <a:ln>
            <a:noFill/>
          </a:ln>
        </p:spPr>
      </p:pic>
      <p:pic>
        <p:nvPicPr>
          <p:cNvPr id="137" name="Google Shape;137;p21"/>
          <p:cNvPicPr preferRelativeResize="0"/>
          <p:nvPr/>
        </p:nvPicPr>
        <p:blipFill rotWithShape="1">
          <a:blip r:embed="rId4">
            <a:alphaModFix/>
          </a:blip>
          <a:srcRect/>
          <a:stretch/>
        </p:blipFill>
        <p:spPr>
          <a:xfrm>
            <a:off x="7275246" y="3329221"/>
            <a:ext cx="1109568" cy="1066892"/>
          </a:xfrm>
          <a:prstGeom prst="rect">
            <a:avLst/>
          </a:prstGeom>
          <a:noFill/>
          <a:ln>
            <a:noFill/>
          </a:ln>
        </p:spPr>
      </p:pic>
      <p:pic>
        <p:nvPicPr>
          <p:cNvPr id="138" name="Google Shape;138;p21"/>
          <p:cNvPicPr preferRelativeResize="0"/>
          <p:nvPr/>
        </p:nvPicPr>
        <p:blipFill rotWithShape="1">
          <a:blip r:embed="rId5">
            <a:alphaModFix/>
          </a:blip>
          <a:srcRect/>
          <a:stretch/>
        </p:blipFill>
        <p:spPr>
          <a:xfrm>
            <a:off x="852187" y="2747002"/>
            <a:ext cx="1786283" cy="2231329"/>
          </a:xfrm>
          <a:prstGeom prst="rect">
            <a:avLst/>
          </a:prstGeom>
          <a:noFill/>
          <a:ln>
            <a:noFill/>
          </a:ln>
        </p:spPr>
      </p:pic>
      <p:sp>
        <p:nvSpPr>
          <p:cNvPr id="139" name="Google Shape;139;p21"/>
          <p:cNvSpPr txBox="1"/>
          <p:nvPr/>
        </p:nvSpPr>
        <p:spPr>
          <a:xfrm>
            <a:off x="2370049" y="1253778"/>
            <a:ext cx="53634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 sz="3600" b="1" i="0" u="none" strike="noStrike" cap="none" dirty="0">
                <a:solidFill>
                  <a:srgbClr val="1C4587"/>
                </a:solidFill>
                <a:latin typeface="Comfortaa"/>
                <a:ea typeface="Comfortaa"/>
                <a:cs typeface="Comfortaa"/>
                <a:sym typeface="Comfortaa"/>
              </a:rPr>
              <a:t>I PREGIUDIZI </a:t>
            </a:r>
            <a:endParaRPr sz="3600" b="1" i="0" u="none" strike="noStrike" cap="none" dirty="0">
              <a:solidFill>
                <a:srgbClr val="1C4587"/>
              </a:solidFill>
              <a:latin typeface="Comfortaa"/>
              <a:ea typeface="Comfortaa"/>
              <a:cs typeface="Comfortaa"/>
              <a:sym typeface="Comfortaa"/>
            </a:endParaRPr>
          </a:p>
          <a:p>
            <a:pPr marL="0" marR="0" lvl="0" indent="0" algn="l" rtl="0">
              <a:lnSpc>
                <a:spcPct val="100000"/>
              </a:lnSpc>
              <a:spcBef>
                <a:spcPts val="0"/>
              </a:spcBef>
              <a:spcAft>
                <a:spcPts val="0"/>
              </a:spcAft>
              <a:buNone/>
            </a:pPr>
            <a:br>
              <a:rPr lang="it" sz="3600" b="1" i="0" u="none" strike="noStrike" cap="none" dirty="0">
                <a:solidFill>
                  <a:srgbClr val="1C4587"/>
                </a:solidFill>
                <a:latin typeface="Comfortaa"/>
                <a:ea typeface="Comfortaa"/>
                <a:cs typeface="Comfortaa"/>
                <a:sym typeface="Comfortaa"/>
              </a:rPr>
            </a:br>
            <a:r>
              <a:rPr lang="it" sz="3600" b="1" i="0" u="none" strike="noStrike" cap="none" dirty="0">
                <a:solidFill>
                  <a:srgbClr val="1C4587"/>
                </a:solidFill>
                <a:latin typeface="Comfortaa"/>
                <a:ea typeface="Comfortaa"/>
                <a:cs typeface="Comfortaa"/>
                <a:sym typeface="Comfortaa"/>
              </a:rPr>
              <a:t>            DA SFATARE</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p:nvPr/>
        </p:nvSpPr>
        <p:spPr>
          <a:xfrm>
            <a:off x="99892" y="2128477"/>
            <a:ext cx="8829000" cy="3150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it" sz="1600" b="0" i="0" u="none" strike="noStrike" cap="none">
                <a:solidFill>
                  <a:srgbClr val="1C4587"/>
                </a:solidFill>
                <a:latin typeface="Comfortaa"/>
                <a:ea typeface="Comfortaa"/>
                <a:cs typeface="Comfortaa"/>
                <a:sym typeface="Comfortaa"/>
              </a:rPr>
              <a:t>Spesso, tra i ragazzi della tua età chiamati alla scelta della scuola </a:t>
            </a:r>
            <a:r>
              <a:rPr lang="it" sz="1600">
                <a:solidFill>
                  <a:srgbClr val="1C4587"/>
                </a:solidFill>
                <a:latin typeface="Comfortaa"/>
                <a:ea typeface="Comfortaa"/>
                <a:cs typeface="Comfortaa"/>
                <a:sym typeface="Comfortaa"/>
              </a:rPr>
              <a:t>superiore</a:t>
            </a:r>
            <a:r>
              <a:rPr lang="it" sz="1600" b="0" i="0" u="none" strike="noStrike" cap="none">
                <a:solidFill>
                  <a:srgbClr val="1C4587"/>
                </a:solidFill>
                <a:latin typeface="Comfortaa"/>
                <a:ea typeface="Comfortaa"/>
                <a:cs typeface="Comfortaa"/>
                <a:sym typeface="Comfortaa"/>
              </a:rPr>
              <a:t>, si sentono queste affermazioni: </a:t>
            </a:r>
            <a:endParaRPr/>
          </a:p>
          <a:p>
            <a:pPr marL="0" marR="0" lvl="0" indent="0" algn="just" rtl="0">
              <a:lnSpc>
                <a:spcPct val="100000"/>
              </a:lnSpc>
              <a:spcBef>
                <a:spcPts val="0"/>
              </a:spcBef>
              <a:spcAft>
                <a:spcPts val="0"/>
              </a:spcAft>
              <a:buNone/>
            </a:pPr>
            <a:endParaRPr sz="1600" b="0" i="0" u="none" strike="noStrike" cap="none">
              <a:solidFill>
                <a:srgbClr val="1C4587"/>
              </a:solidFill>
              <a:latin typeface="Comfortaa"/>
              <a:ea typeface="Comfortaa"/>
              <a:cs typeface="Comfortaa"/>
              <a:sym typeface="Comfortaa"/>
            </a:endParaRPr>
          </a:p>
          <a:p>
            <a:pPr marL="285750" marR="0" lvl="0" indent="-285750" algn="l" rtl="0">
              <a:lnSpc>
                <a:spcPct val="100000"/>
              </a:lnSpc>
              <a:spcBef>
                <a:spcPts val="0"/>
              </a:spcBef>
              <a:spcAft>
                <a:spcPts val="0"/>
              </a:spcAft>
              <a:buClr>
                <a:srgbClr val="000000"/>
              </a:buClr>
              <a:buSzPts val="1600"/>
              <a:buFont typeface="Arial"/>
              <a:buChar char="•"/>
            </a:pPr>
            <a:r>
              <a:rPr lang="it" sz="1600" b="1" i="1" u="none" strike="noStrike" cap="none">
                <a:solidFill>
                  <a:srgbClr val="1C4587"/>
                </a:solidFill>
                <a:latin typeface="Comfortaa"/>
                <a:ea typeface="Comfortaa"/>
                <a:cs typeface="Comfortaa"/>
                <a:sym typeface="Comfortaa"/>
              </a:rPr>
              <a:t>Vado nella scuola dove si iscrive il mio migliore amico! Non voglio restare da solo</a:t>
            </a:r>
            <a:endParaRPr/>
          </a:p>
          <a:p>
            <a:pPr marL="0" marR="0" lvl="0" indent="0" algn="just" rtl="0">
              <a:lnSpc>
                <a:spcPct val="100000"/>
              </a:lnSpc>
              <a:spcBef>
                <a:spcPts val="1000"/>
              </a:spcBef>
              <a:spcAft>
                <a:spcPts val="0"/>
              </a:spcAft>
              <a:buNone/>
            </a:pPr>
            <a:r>
              <a:rPr lang="it" sz="1600" b="0" i="0" u="none" strike="noStrike" cap="none">
                <a:solidFill>
                  <a:srgbClr val="1C4587"/>
                </a:solidFill>
                <a:latin typeface="Comfortaa"/>
                <a:ea typeface="Comfortaa"/>
                <a:cs typeface="Comfortaa"/>
                <a:sym typeface="Comfortaa"/>
              </a:rPr>
              <a:t>La paura della solitudine</a:t>
            </a:r>
            <a:r>
              <a:rPr lang="it" sz="1600">
                <a:solidFill>
                  <a:srgbClr val="1C4587"/>
                </a:solidFill>
                <a:latin typeface="Comfortaa"/>
                <a:ea typeface="Comfortaa"/>
                <a:cs typeface="Comfortaa"/>
                <a:sym typeface="Comfortaa"/>
              </a:rPr>
              <a:t> e</a:t>
            </a:r>
            <a:r>
              <a:rPr lang="it" sz="1600" b="0" i="0" u="none" strike="noStrike" cap="none">
                <a:solidFill>
                  <a:srgbClr val="1C4587"/>
                </a:solidFill>
                <a:latin typeface="Comfortaa"/>
                <a:ea typeface="Comfortaa"/>
                <a:cs typeface="Comfortaa"/>
                <a:sym typeface="Comfortaa"/>
              </a:rPr>
              <a:t> l’insicurezza dovuta al pensiero di dover affrontare nuovi  ambienti possono orientare verso una scelta che rappresenta una fuga.  Niente di più sbagliato! Vedrai che dopo le prime settimane, avrai già trovato nuovi amici!</a:t>
            </a:r>
            <a:endParaRPr sz="1600" b="0" i="0" u="none" strike="noStrike" cap="none">
              <a:solidFill>
                <a:srgbClr val="1C4587"/>
              </a:solidFill>
              <a:latin typeface="Comfortaa"/>
              <a:ea typeface="Comfortaa"/>
              <a:cs typeface="Comfortaa"/>
              <a:sym typeface="Comfortaa"/>
            </a:endParaRPr>
          </a:p>
          <a:p>
            <a:pPr marL="0" marR="0" lvl="0" indent="0" algn="just" rtl="0">
              <a:lnSpc>
                <a:spcPct val="100000"/>
              </a:lnSpc>
              <a:spcBef>
                <a:spcPts val="1000"/>
              </a:spcBef>
              <a:spcAft>
                <a:spcPts val="0"/>
              </a:spcAft>
              <a:buNone/>
            </a:pPr>
            <a:br>
              <a:rPr lang="it" sz="1600" b="0" i="0" u="none" strike="noStrike" cap="none">
                <a:solidFill>
                  <a:srgbClr val="1C4587"/>
                </a:solidFill>
                <a:latin typeface="Comfortaa"/>
                <a:ea typeface="Comfortaa"/>
                <a:cs typeface="Comfortaa"/>
                <a:sym typeface="Comfortaa"/>
              </a:rPr>
            </a:br>
            <a:endParaRPr sz="1600" b="0" i="0" u="none" strike="noStrike" cap="none">
              <a:solidFill>
                <a:srgbClr val="1C4587"/>
              </a:solidFill>
              <a:latin typeface="Comfortaa"/>
              <a:ea typeface="Comfortaa"/>
              <a:cs typeface="Comfortaa"/>
              <a:sym typeface="Comfortaa"/>
            </a:endParaRPr>
          </a:p>
        </p:txBody>
      </p:sp>
      <p:sp>
        <p:nvSpPr>
          <p:cNvPr id="145" name="Google Shape;145;p22"/>
          <p:cNvSpPr txBox="1"/>
          <p:nvPr/>
        </p:nvSpPr>
        <p:spPr>
          <a:xfrm>
            <a:off x="1107070" y="261922"/>
            <a:ext cx="5793900" cy="1431600"/>
          </a:xfrm>
          <a:prstGeom prst="rect">
            <a:avLst/>
          </a:prstGeom>
          <a:noFill/>
          <a:ln w="19050" cap="flat" cmpd="sng">
            <a:solidFill>
              <a:schemeClr val="accent1"/>
            </a:solidFill>
            <a:prstDash val="dot"/>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it" sz="2700" b="1" i="0" u="none" strike="noStrike" cap="none">
                <a:solidFill>
                  <a:srgbClr val="1C4587"/>
                </a:solidFill>
                <a:latin typeface="Comfortaa"/>
                <a:ea typeface="Comfortaa"/>
                <a:cs typeface="Comfortaa"/>
                <a:sym typeface="Comfortaa"/>
              </a:rPr>
              <a:t>Cosa guida la mia scelta? </a:t>
            </a:r>
            <a:br>
              <a:rPr lang="it" sz="2700" b="1" i="0" u="none" strike="noStrike" cap="none">
                <a:solidFill>
                  <a:srgbClr val="1C4587"/>
                </a:solidFill>
                <a:latin typeface="Comfortaa"/>
                <a:ea typeface="Comfortaa"/>
                <a:cs typeface="Comfortaa"/>
                <a:sym typeface="Comfortaa"/>
              </a:rPr>
            </a:br>
            <a:r>
              <a:rPr lang="it" sz="2700" b="1" i="0" u="none" strike="noStrike" cap="none">
                <a:solidFill>
                  <a:srgbClr val="1C4587"/>
                </a:solidFill>
                <a:latin typeface="Comfortaa"/>
                <a:ea typeface="Comfortaa"/>
                <a:cs typeface="Comfortaa"/>
                <a:sym typeface="Comfortaa"/>
              </a:rPr>
              <a:t>Scelgo in modo consapevole </a:t>
            </a:r>
            <a:endParaRPr/>
          </a:p>
          <a:p>
            <a:pPr marL="0" marR="0" lvl="0" indent="0" algn="ctr" rtl="0">
              <a:lnSpc>
                <a:spcPct val="100000"/>
              </a:lnSpc>
              <a:spcBef>
                <a:spcPts val="0"/>
              </a:spcBef>
              <a:spcAft>
                <a:spcPts val="0"/>
              </a:spcAft>
              <a:buNone/>
            </a:pPr>
            <a:r>
              <a:rPr lang="it" sz="2700" b="1" i="0" u="none" strike="noStrike" cap="none">
                <a:solidFill>
                  <a:srgbClr val="1C4587"/>
                </a:solidFill>
                <a:latin typeface="Comfortaa"/>
                <a:ea typeface="Comfortaa"/>
                <a:cs typeface="Comfortaa"/>
                <a:sym typeface="Comfortaa"/>
              </a:rPr>
              <a:t>o guidato dalle paure?</a:t>
            </a:r>
            <a:endParaRPr sz="2700" b="1" i="0" u="none" strike="noStrike" cap="none">
              <a:solidFill>
                <a:srgbClr val="1C4587"/>
              </a:solidFill>
              <a:latin typeface="Comfortaa"/>
              <a:ea typeface="Comfortaa"/>
              <a:cs typeface="Comfortaa"/>
              <a:sym typeface="Comfortaa"/>
            </a:endParaRPr>
          </a:p>
        </p:txBody>
      </p:sp>
      <p:pic>
        <p:nvPicPr>
          <p:cNvPr id="146" name="Google Shape;146;p22"/>
          <p:cNvPicPr preferRelativeResize="0"/>
          <p:nvPr/>
        </p:nvPicPr>
        <p:blipFill>
          <a:blip r:embed="rId3">
            <a:alphaModFix/>
          </a:blip>
          <a:stretch>
            <a:fillRect/>
          </a:stretch>
        </p:blipFill>
        <p:spPr>
          <a:xfrm>
            <a:off x="7525375" y="172850"/>
            <a:ext cx="962025" cy="1609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p:nvPr/>
        </p:nvSpPr>
        <p:spPr>
          <a:xfrm>
            <a:off x="1879601" y="453358"/>
            <a:ext cx="7064700" cy="4325100"/>
          </a:xfrm>
          <a:prstGeom prst="rect">
            <a:avLst/>
          </a:prstGeom>
          <a:noFill/>
          <a:ln>
            <a:noFill/>
          </a:ln>
        </p:spPr>
        <p:txBody>
          <a:bodyPr spcFirstLastPara="1" wrap="square" lIns="91425" tIns="91425" rIns="91425" bIns="91425" anchor="t" anchorCtr="0">
            <a:spAutoFit/>
          </a:bodyPr>
          <a:lstStyle/>
          <a:p>
            <a:pPr marL="285750" marR="0" lvl="0" indent="-285750" algn="just" rtl="0">
              <a:lnSpc>
                <a:spcPct val="100000"/>
              </a:lnSpc>
              <a:spcBef>
                <a:spcPts val="1000"/>
              </a:spcBef>
              <a:spcAft>
                <a:spcPts val="0"/>
              </a:spcAft>
              <a:buClr>
                <a:srgbClr val="000000"/>
              </a:buClr>
              <a:buSzPts val="1800"/>
              <a:buFont typeface="Arial"/>
              <a:buChar char="•"/>
            </a:pPr>
            <a:r>
              <a:rPr lang="it" sz="1800" b="1" i="1" u="none" strike="noStrike" cap="none">
                <a:solidFill>
                  <a:srgbClr val="1C4587"/>
                </a:solidFill>
                <a:latin typeface="Comfortaa"/>
                <a:ea typeface="Comfortaa"/>
                <a:cs typeface="Comfortaa"/>
                <a:sym typeface="Comfortaa"/>
              </a:rPr>
              <a:t>Non faccio il liceo perché voglio continuare ad avere una vita</a:t>
            </a:r>
            <a:endParaRPr/>
          </a:p>
          <a:p>
            <a:pPr marL="0" marR="0" lvl="0" indent="0" algn="just" rtl="0">
              <a:lnSpc>
                <a:spcPct val="100000"/>
              </a:lnSpc>
              <a:spcBef>
                <a:spcPts val="1000"/>
              </a:spcBef>
              <a:spcAft>
                <a:spcPts val="0"/>
              </a:spcAft>
              <a:buNone/>
            </a:pPr>
            <a:r>
              <a:rPr lang="it" sz="1800" b="0" i="0" u="none" strike="noStrike" cap="none">
                <a:solidFill>
                  <a:srgbClr val="1C4587"/>
                </a:solidFill>
                <a:latin typeface="Comfortaa"/>
                <a:ea typeface="Comfortaa"/>
                <a:cs typeface="Comfortaa"/>
                <a:sym typeface="Comfortaa"/>
              </a:rPr>
              <a:t>Fare una scelta di studi ambiziosa non significa automaticamente non avere tempo per lo sport o i passatempi! Il segreto è sapersi organizzare e perfezionare il metodo di studi! </a:t>
            </a:r>
            <a:endParaRPr sz="1800" b="0" i="0" u="none" strike="noStrike" cap="none">
              <a:solidFill>
                <a:srgbClr val="1C4587"/>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C4587"/>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C4587"/>
              </a:solidFill>
              <a:latin typeface="Comfortaa"/>
              <a:ea typeface="Comfortaa"/>
              <a:cs typeface="Comfortaa"/>
              <a:sym typeface="Comfortaa"/>
            </a:endParaRPr>
          </a:p>
          <a:p>
            <a:pPr marL="0" marR="0" lvl="0" indent="-114300" algn="l" rtl="0">
              <a:lnSpc>
                <a:spcPct val="100000"/>
              </a:lnSpc>
              <a:spcBef>
                <a:spcPts val="0"/>
              </a:spcBef>
              <a:spcAft>
                <a:spcPts val="0"/>
              </a:spcAft>
              <a:buClr>
                <a:srgbClr val="000000"/>
              </a:buClr>
              <a:buSzPts val="1800"/>
              <a:buFont typeface="Arial"/>
              <a:buChar char="•"/>
            </a:pPr>
            <a:r>
              <a:rPr lang="it" sz="1800" b="1" i="0" u="none" strike="noStrike" cap="none">
                <a:solidFill>
                  <a:srgbClr val="1C4587"/>
                </a:solidFill>
                <a:latin typeface="Comfortaa"/>
                <a:ea typeface="Comfortaa"/>
                <a:cs typeface="Comfortaa"/>
                <a:sym typeface="Comfortaa"/>
              </a:rPr>
              <a:t> </a:t>
            </a:r>
            <a:r>
              <a:rPr lang="it" sz="1800" b="1" i="1" u="none" strike="noStrike" cap="none">
                <a:solidFill>
                  <a:srgbClr val="1C4587"/>
                </a:solidFill>
                <a:latin typeface="Comfortaa"/>
                <a:ea typeface="Comfortaa"/>
                <a:cs typeface="Comfortaa"/>
                <a:sym typeface="Comfortaa"/>
              </a:rPr>
              <a:t>Non mi iscrivo in quella scuola professionale perché so già che voglio proseguire gli studi all’università</a:t>
            </a:r>
            <a:endParaRPr/>
          </a:p>
          <a:p>
            <a:pPr marL="0" marR="0" lvl="0" indent="0" algn="l" rtl="0">
              <a:lnSpc>
                <a:spcPct val="100000"/>
              </a:lnSpc>
              <a:spcBef>
                <a:spcPts val="1000"/>
              </a:spcBef>
              <a:spcAft>
                <a:spcPts val="0"/>
              </a:spcAft>
              <a:buNone/>
            </a:pPr>
            <a:r>
              <a:rPr lang="it" sz="1800" b="0" i="0" u="none" strike="noStrike" cap="none">
                <a:solidFill>
                  <a:srgbClr val="1C4587"/>
                </a:solidFill>
                <a:latin typeface="Comfortaa"/>
                <a:ea typeface="Comfortaa"/>
                <a:cs typeface="Comfortaa"/>
                <a:sym typeface="Comfortaa"/>
              </a:rPr>
              <a:t>Tutte le scuole superiori permettono di accedere alle università e di proseguire gli studi!</a:t>
            </a:r>
            <a:endParaRPr sz="1400" b="0" i="0" u="none" strike="noStrike" cap="none">
              <a:solidFill>
                <a:srgbClr val="1C4587"/>
              </a:solidFill>
              <a:latin typeface="Comfortaa"/>
              <a:ea typeface="Comfortaa"/>
              <a:cs typeface="Comfortaa"/>
              <a:sym typeface="Comfortaa"/>
            </a:endParaRPr>
          </a:p>
          <a:p>
            <a:pPr marL="457200" marR="0" lvl="0" indent="0" algn="just" rtl="0">
              <a:lnSpc>
                <a:spcPct val="100000"/>
              </a:lnSpc>
              <a:spcBef>
                <a:spcPts val="1000"/>
              </a:spcBef>
              <a:spcAft>
                <a:spcPts val="0"/>
              </a:spcAft>
              <a:buNone/>
            </a:pPr>
            <a:br>
              <a:rPr lang="it" sz="1400" b="0" i="0" u="none" strike="noStrike" cap="none">
                <a:solidFill>
                  <a:srgbClr val="1C4587"/>
                </a:solidFill>
                <a:latin typeface="Comfortaa"/>
                <a:ea typeface="Comfortaa"/>
                <a:cs typeface="Comfortaa"/>
                <a:sym typeface="Comfortaa"/>
              </a:rPr>
            </a:br>
            <a:endParaRPr sz="1400" b="0" i="0" u="none" strike="noStrike" cap="none">
              <a:solidFill>
                <a:srgbClr val="1C4587"/>
              </a:solidFill>
              <a:latin typeface="Comfortaa"/>
              <a:ea typeface="Comfortaa"/>
              <a:cs typeface="Comfortaa"/>
              <a:sym typeface="Comfortaa"/>
            </a:endParaRPr>
          </a:p>
        </p:txBody>
      </p:sp>
      <p:pic>
        <p:nvPicPr>
          <p:cNvPr id="152" name="Google Shape;152;p23"/>
          <p:cNvPicPr preferRelativeResize="0"/>
          <p:nvPr/>
        </p:nvPicPr>
        <p:blipFill rotWithShape="1">
          <a:blip r:embed="rId3">
            <a:alphaModFix/>
          </a:blip>
          <a:srcRect/>
          <a:stretch/>
        </p:blipFill>
        <p:spPr>
          <a:xfrm>
            <a:off x="92850" y="2836475"/>
            <a:ext cx="1786751" cy="2229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p:nvPr/>
        </p:nvSpPr>
        <p:spPr>
          <a:xfrm>
            <a:off x="261258" y="261258"/>
            <a:ext cx="8467800" cy="5084700"/>
          </a:xfrm>
          <a:prstGeom prst="rect">
            <a:avLst/>
          </a:prstGeom>
          <a:noFill/>
          <a:ln>
            <a:noFill/>
          </a:ln>
        </p:spPr>
        <p:txBody>
          <a:bodyPr spcFirstLastPara="1" wrap="square" lIns="91425" tIns="91425" rIns="91425" bIns="91425" anchor="t" anchorCtr="0">
            <a:spAutoFit/>
          </a:bodyPr>
          <a:lstStyle/>
          <a:p>
            <a:pPr marL="0" marR="0" lvl="0" indent="-114300" algn="just" rtl="0">
              <a:lnSpc>
                <a:spcPct val="100000"/>
              </a:lnSpc>
              <a:spcBef>
                <a:spcPts val="1000"/>
              </a:spcBef>
              <a:spcAft>
                <a:spcPts val="0"/>
              </a:spcAft>
              <a:buClr>
                <a:srgbClr val="000000"/>
              </a:buClr>
              <a:buSzPts val="1800"/>
              <a:buFont typeface="Arial"/>
              <a:buChar char="•"/>
            </a:pPr>
            <a:r>
              <a:rPr lang="it" sz="1800" b="1" i="1">
                <a:solidFill>
                  <a:srgbClr val="1C4587"/>
                </a:solidFill>
                <a:latin typeface="Comfortaa"/>
                <a:ea typeface="Comfortaa"/>
                <a:cs typeface="Comfortaa"/>
                <a:sym typeface="Comfortaa"/>
              </a:rPr>
              <a:t> </a:t>
            </a:r>
            <a:r>
              <a:rPr lang="it" sz="1800" b="1" i="1" u="none" strike="noStrike" cap="none">
                <a:solidFill>
                  <a:srgbClr val="1C4587"/>
                </a:solidFill>
                <a:latin typeface="Comfortaa"/>
                <a:ea typeface="Comfortaa"/>
                <a:cs typeface="Comfortaa"/>
                <a:sym typeface="Comfortaa"/>
              </a:rPr>
              <a:t>Vado in quella scuola perché non c’è matematica</a:t>
            </a:r>
            <a:endParaRPr/>
          </a:p>
          <a:p>
            <a:pPr marL="0" marR="0" lvl="0" indent="0" algn="just" rtl="0">
              <a:lnSpc>
                <a:spcPct val="100000"/>
              </a:lnSpc>
              <a:spcBef>
                <a:spcPts val="1000"/>
              </a:spcBef>
              <a:spcAft>
                <a:spcPts val="0"/>
              </a:spcAft>
              <a:buNone/>
            </a:pPr>
            <a:r>
              <a:rPr lang="it" sz="1800" b="0" i="0" u="none" strike="noStrike" cap="none">
                <a:solidFill>
                  <a:srgbClr val="1C4587"/>
                </a:solidFill>
                <a:latin typeface="Comfortaa"/>
                <a:ea typeface="Comfortaa"/>
                <a:cs typeface="Comfortaa"/>
                <a:sym typeface="Comfortaa"/>
              </a:rPr>
              <a:t>In ogni scuola ci sarà sempre una materia in cui zoppichi un po’… ma a</a:t>
            </a:r>
            <a:r>
              <a:rPr lang="it" sz="1800">
                <a:solidFill>
                  <a:srgbClr val="1C4587"/>
                </a:solidFill>
                <a:latin typeface="Comfortaa"/>
                <a:ea typeface="Comfortaa"/>
                <a:cs typeface="Comfortaa"/>
                <a:sym typeface="Comfortaa"/>
              </a:rPr>
              <a:t>nche </a:t>
            </a:r>
            <a:r>
              <a:rPr lang="it" sz="1800" b="0" i="0" u="none" strike="noStrike" cap="none">
                <a:solidFill>
                  <a:srgbClr val="1C4587"/>
                </a:solidFill>
                <a:latin typeface="Comfortaa"/>
                <a:ea typeface="Comfortaa"/>
                <a:cs typeface="Comfortaa"/>
                <a:sym typeface="Comfortaa"/>
              </a:rPr>
              <a:t>tante altre che ti piaceranno. Non fuggire dalla fatica dello studio! Tutte le discipline concorrono alla tua formazione.</a:t>
            </a:r>
            <a:endParaRPr/>
          </a:p>
          <a:p>
            <a:pPr marL="0" marR="0" lvl="0" indent="0" algn="just" rtl="0">
              <a:lnSpc>
                <a:spcPct val="100000"/>
              </a:lnSpc>
              <a:spcBef>
                <a:spcPts val="1000"/>
              </a:spcBef>
              <a:spcAft>
                <a:spcPts val="0"/>
              </a:spcAft>
              <a:buNone/>
            </a:pPr>
            <a:endParaRPr sz="1400" b="0" i="0" u="none" strike="noStrike" cap="none">
              <a:solidFill>
                <a:srgbClr val="1C4587"/>
              </a:solidFill>
              <a:latin typeface="Comfortaa"/>
              <a:ea typeface="Comfortaa"/>
              <a:cs typeface="Comfortaa"/>
              <a:sym typeface="Comfortaa"/>
            </a:endParaRPr>
          </a:p>
          <a:p>
            <a:pPr marL="0" marR="0" lvl="0" indent="-114300" algn="just" rtl="0">
              <a:lnSpc>
                <a:spcPct val="100000"/>
              </a:lnSpc>
              <a:spcBef>
                <a:spcPts val="0"/>
              </a:spcBef>
              <a:spcAft>
                <a:spcPts val="0"/>
              </a:spcAft>
              <a:buClr>
                <a:srgbClr val="000000"/>
              </a:buClr>
              <a:buSzPts val="1800"/>
              <a:buChar char="•"/>
            </a:pPr>
            <a:r>
              <a:rPr lang="it" sz="1800" b="1" i="1">
                <a:solidFill>
                  <a:srgbClr val="1C4587"/>
                </a:solidFill>
                <a:latin typeface="Comfortaa"/>
                <a:ea typeface="Comfortaa"/>
                <a:cs typeface="Comfortaa"/>
                <a:sym typeface="Comfortaa"/>
              </a:rPr>
              <a:t> </a:t>
            </a:r>
            <a:r>
              <a:rPr lang="it" sz="1800" b="1" i="1" u="none" strike="noStrike" cap="none">
                <a:solidFill>
                  <a:srgbClr val="1C4587"/>
                </a:solidFill>
                <a:latin typeface="Comfortaa"/>
                <a:ea typeface="Comfortaa"/>
                <a:cs typeface="Comfortaa"/>
                <a:sym typeface="Comfortaa"/>
              </a:rPr>
              <a:t>Prima di decidere, vado a vedere gli Open Day di tutte le scuole superiori</a:t>
            </a:r>
            <a:endParaRPr sz="1800" b="1" i="1" u="none" strike="noStrike" cap="none">
              <a:solidFill>
                <a:srgbClr val="1C4587"/>
              </a:solidFill>
              <a:latin typeface="Comfortaa"/>
              <a:ea typeface="Comfortaa"/>
              <a:cs typeface="Comfortaa"/>
              <a:sym typeface="Comfortaa"/>
            </a:endParaRPr>
          </a:p>
          <a:p>
            <a:pPr marL="0" marR="0" lvl="0" indent="0" algn="just" rtl="0">
              <a:lnSpc>
                <a:spcPct val="100000"/>
              </a:lnSpc>
              <a:spcBef>
                <a:spcPts val="1000"/>
              </a:spcBef>
              <a:spcAft>
                <a:spcPts val="0"/>
              </a:spcAft>
              <a:buNone/>
            </a:pPr>
            <a:r>
              <a:rPr lang="it" sz="1800">
                <a:solidFill>
                  <a:srgbClr val="1C4587"/>
                </a:solidFill>
                <a:latin typeface="Comfortaa"/>
                <a:ea typeface="Comfortaa"/>
                <a:cs typeface="Comfortaa"/>
                <a:sym typeface="Comfortaa"/>
              </a:rPr>
              <a:t>È </a:t>
            </a:r>
            <a:r>
              <a:rPr lang="it" sz="1800" b="0" i="0" u="none" strike="noStrike" cap="none">
                <a:solidFill>
                  <a:srgbClr val="1C4587"/>
                </a:solidFill>
                <a:latin typeface="Comfortaa"/>
                <a:ea typeface="Comfortaa"/>
                <a:cs typeface="Comfortaa"/>
                <a:sym typeface="Comfortaa"/>
              </a:rPr>
              <a:t>meglio restringere prima il campo della scelta e poi concentrarsi su poche scuole selezionate. Il rischio, altrimenti, è di confondersi ancora di più le idee!</a:t>
            </a:r>
            <a:endParaRPr/>
          </a:p>
          <a:p>
            <a:pPr marL="0" marR="0" lvl="0" indent="0" algn="just" rtl="0">
              <a:lnSpc>
                <a:spcPct val="100000"/>
              </a:lnSpc>
              <a:spcBef>
                <a:spcPts val="1000"/>
              </a:spcBef>
              <a:spcAft>
                <a:spcPts val="0"/>
              </a:spcAft>
              <a:buNone/>
            </a:pPr>
            <a:r>
              <a:rPr lang="it"/>
              <a:t> </a:t>
            </a:r>
            <a:br>
              <a:rPr lang="it" sz="1400" b="0" i="0" u="none" strike="noStrike" cap="none">
                <a:solidFill>
                  <a:srgbClr val="000000"/>
                </a:solidFill>
                <a:latin typeface="Arial"/>
                <a:ea typeface="Arial"/>
                <a:cs typeface="Arial"/>
                <a:sym typeface="Arial"/>
              </a:rPr>
            </a:br>
            <a:r>
              <a:rPr lang="it" sz="1400" b="0" i="0" u="none" strike="noStrike" cap="none">
                <a:solidFill>
                  <a:srgbClr val="000000"/>
                </a:solidFill>
                <a:latin typeface="Arial"/>
                <a:ea typeface="Arial"/>
                <a:cs typeface="Arial"/>
                <a:sym typeface="Arial"/>
              </a:rPr>
              <a:t> </a:t>
            </a:r>
            <a:endParaRPr sz="1400" b="0" i="0" u="none" strike="noStrike" cap="none">
              <a:solidFill>
                <a:srgbClr val="1C4587"/>
              </a:solidFill>
              <a:latin typeface="Comfortaa"/>
              <a:ea typeface="Comfortaa"/>
              <a:cs typeface="Comfortaa"/>
              <a:sym typeface="Comfortaa"/>
            </a:endParaRPr>
          </a:p>
          <a:p>
            <a:pPr marL="0" marR="0" lvl="0" indent="0" algn="just" rtl="0">
              <a:lnSpc>
                <a:spcPct val="100000"/>
              </a:lnSpc>
              <a:spcBef>
                <a:spcPts val="1000"/>
              </a:spcBef>
              <a:spcAft>
                <a:spcPts val="0"/>
              </a:spcAft>
              <a:buNone/>
            </a:pPr>
            <a:r>
              <a:rPr lang="it">
                <a:solidFill>
                  <a:srgbClr val="1C4587"/>
                </a:solidFill>
                <a:latin typeface="Comfortaa"/>
                <a:ea typeface="Comfortaa"/>
                <a:cs typeface="Comfortaa"/>
                <a:sym typeface="Comfortaa"/>
              </a:rPr>
              <a:t>   </a:t>
            </a:r>
            <a:endParaRPr sz="1400" b="0" i="0" u="none" strike="noStrike" cap="none">
              <a:solidFill>
                <a:srgbClr val="1C4587"/>
              </a:solidFill>
              <a:latin typeface="Comfortaa"/>
              <a:ea typeface="Comfortaa"/>
              <a:cs typeface="Comfortaa"/>
              <a:sym typeface="Comfortaa"/>
            </a:endParaRPr>
          </a:p>
          <a:p>
            <a:pPr marL="0" marR="0" lvl="0" indent="0" algn="just" rtl="0">
              <a:lnSpc>
                <a:spcPct val="100000"/>
              </a:lnSpc>
              <a:spcBef>
                <a:spcPts val="1000"/>
              </a:spcBef>
              <a:spcAft>
                <a:spcPts val="0"/>
              </a:spcAft>
              <a:buNone/>
            </a:pPr>
            <a:endParaRPr sz="1400" b="0" i="0" u="none" strike="noStrike" cap="none">
              <a:solidFill>
                <a:srgbClr val="1C4587"/>
              </a:solidFill>
              <a:latin typeface="Comfortaa"/>
              <a:ea typeface="Comfortaa"/>
              <a:cs typeface="Comfortaa"/>
              <a:sym typeface="Comfortaa"/>
            </a:endParaRPr>
          </a:p>
          <a:p>
            <a:pPr marL="0" marR="0" lvl="0" indent="0" algn="just" rtl="0">
              <a:lnSpc>
                <a:spcPct val="100000"/>
              </a:lnSpc>
              <a:spcBef>
                <a:spcPts val="1000"/>
              </a:spcBef>
              <a:spcAft>
                <a:spcPts val="0"/>
              </a:spcAft>
              <a:buNone/>
            </a:pPr>
            <a:endParaRPr sz="1400" b="0" i="0" u="none" strike="noStrike" cap="none">
              <a:solidFill>
                <a:srgbClr val="1C4587"/>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 name="Google Shape;158;p24"/>
          <p:cNvPicPr preferRelativeResize="0"/>
          <p:nvPr/>
        </p:nvPicPr>
        <p:blipFill rotWithShape="1">
          <a:blip r:embed="rId3">
            <a:alphaModFix/>
          </a:blip>
          <a:srcRect/>
          <a:stretch/>
        </p:blipFill>
        <p:spPr>
          <a:xfrm>
            <a:off x="6738896" y="3324069"/>
            <a:ext cx="1075766" cy="17647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215153" y="268941"/>
            <a:ext cx="8414097" cy="4533608"/>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1000"/>
              </a:spcBef>
              <a:spcAft>
                <a:spcPts val="0"/>
              </a:spcAft>
              <a:buNone/>
            </a:pPr>
            <a:r>
              <a:rPr lang="it" sz="2200" b="1" i="1" u="none" strike="noStrike" dirty="0">
                <a:solidFill>
                  <a:srgbClr val="1C4587"/>
                </a:solidFill>
                <a:latin typeface="Comfortaa"/>
                <a:ea typeface="Comfortaa"/>
                <a:cs typeface="Comfortaa"/>
                <a:sym typeface="Comfortaa"/>
              </a:rPr>
              <a:t>Mi hanno detto che in quella scuola c’è poco da studiare</a:t>
            </a:r>
            <a:br>
              <a:rPr lang="it" sz="1800" b="1" i="0" u="none" strike="noStrike" dirty="0">
                <a:solidFill>
                  <a:srgbClr val="1C4587"/>
                </a:solidFill>
                <a:latin typeface="Comfortaa"/>
                <a:ea typeface="Comfortaa"/>
                <a:cs typeface="Comfortaa"/>
                <a:sym typeface="Comfortaa"/>
              </a:rPr>
            </a:br>
            <a:br>
              <a:rPr lang="it" sz="1800" b="0" i="0" u="none" strike="noStrike" dirty="0">
                <a:solidFill>
                  <a:srgbClr val="1C4587"/>
                </a:solidFill>
                <a:latin typeface="Comfortaa"/>
                <a:ea typeface="Comfortaa"/>
                <a:cs typeface="Comfortaa"/>
                <a:sym typeface="Comfortaa"/>
              </a:rPr>
            </a:br>
            <a:r>
              <a:rPr lang="it" sz="1800" b="0" i="0" u="none" strike="noStrike" dirty="0">
                <a:solidFill>
                  <a:srgbClr val="1C4587"/>
                </a:solidFill>
                <a:latin typeface="Comfortaa"/>
                <a:ea typeface="Comfortaa"/>
                <a:cs typeface="Comfortaa"/>
                <a:sym typeface="Comfortaa"/>
              </a:rPr>
              <a:t>È la motivazione che meno si confessa, ma anche quella più sbagliata. Basata principalmente sul passaparola degli amici, non è frutto di una reale valutazione di ciò che sarebbe più conveniente scegliere. In tutte le scuole superiori si deve studiare per poter essere promossi! </a:t>
            </a:r>
            <a:br>
              <a:rPr lang="it" sz="1800" b="0" i="0" u="none" strike="noStrike" dirty="0">
                <a:solidFill>
                  <a:srgbClr val="1C4587"/>
                </a:solidFill>
                <a:latin typeface="Comfortaa"/>
                <a:ea typeface="Comfortaa"/>
                <a:cs typeface="Comfortaa"/>
                <a:sym typeface="Comfortaa"/>
              </a:rPr>
            </a:br>
            <a:r>
              <a:rPr lang="it" sz="1800" b="0" i="0" u="none" strike="noStrike" dirty="0">
                <a:solidFill>
                  <a:srgbClr val="1C4587"/>
                </a:solidFill>
                <a:latin typeface="Comfortaa"/>
                <a:ea typeface="Comfortaa"/>
                <a:cs typeface="Comfortaa"/>
                <a:sym typeface="Comfortaa"/>
              </a:rPr>
              <a:t>Ne va del tuo futuro. </a:t>
            </a:r>
            <a:br>
              <a:rPr lang="it" sz="1800" i="0" u="none" strike="noStrike" dirty="0">
                <a:solidFill>
                  <a:srgbClr val="1C4587"/>
                </a:solidFill>
                <a:latin typeface="Comfortaa"/>
                <a:ea typeface="Comfortaa"/>
                <a:cs typeface="Comfortaa"/>
                <a:sym typeface="Comfortaa"/>
              </a:rPr>
            </a:br>
            <a:br>
              <a:rPr lang="it" sz="1800" b="0" i="0" u="none" strike="noStrike" dirty="0">
                <a:solidFill>
                  <a:srgbClr val="000000"/>
                </a:solidFill>
                <a:latin typeface="Calibri"/>
                <a:ea typeface="Calibri"/>
                <a:cs typeface="Calibri"/>
                <a:sym typeface="Calibri"/>
              </a:rPr>
            </a:br>
            <a:br>
              <a:rPr lang="it" sz="1800" b="0" i="0" u="none" strike="noStrike" dirty="0">
                <a:solidFill>
                  <a:srgbClr val="000000"/>
                </a:solidFill>
                <a:latin typeface="Calibri"/>
                <a:ea typeface="Calibri"/>
                <a:cs typeface="Calibri"/>
                <a:sym typeface="Calibri"/>
              </a:rPr>
            </a:br>
            <a:r>
              <a:rPr lang="it" sz="2200" b="1" i="1" u="none" strike="noStrike" dirty="0">
                <a:solidFill>
                  <a:srgbClr val="1C4587"/>
                </a:solidFill>
                <a:latin typeface="Comfortaa"/>
                <a:ea typeface="Comfortaa"/>
                <a:cs typeface="Comfortaa"/>
                <a:sym typeface="Comfortaa"/>
              </a:rPr>
              <a:t>Scelgo quella scuola perché è la più vicina e posso alzarmi più tardi</a:t>
            </a:r>
            <a:br>
              <a:rPr lang="it" sz="1800" b="0" i="0" u="none" strike="noStrike" dirty="0">
                <a:solidFill>
                  <a:srgbClr val="1C4587"/>
                </a:solidFill>
                <a:latin typeface="Comfortaa"/>
                <a:ea typeface="Comfortaa"/>
                <a:cs typeface="Comfortaa"/>
                <a:sym typeface="Comfortaa"/>
              </a:rPr>
            </a:br>
            <a:r>
              <a:rPr lang="it" sz="1800" b="0" i="0" u="none" strike="noStrike" dirty="0">
                <a:solidFill>
                  <a:srgbClr val="1C4587"/>
                </a:solidFill>
                <a:latin typeface="Comfortaa"/>
                <a:ea typeface="Comfortaa"/>
                <a:cs typeface="Comfortaa"/>
                <a:sym typeface="Comfortaa"/>
              </a:rPr>
              <a:t>Mai anteporre le comodità a un tuo reale interesse: se finisci per fare qualcosa che non ti piace, faticherai il doppio. </a:t>
            </a:r>
            <a:r>
              <a:rPr lang="it" sz="1800" dirty="0">
                <a:solidFill>
                  <a:srgbClr val="1C4587"/>
                </a:solidFill>
                <a:latin typeface="Comfortaa"/>
                <a:ea typeface="Comfortaa"/>
                <a:cs typeface="Comfortaa"/>
                <a:sym typeface="Comfortaa"/>
              </a:rPr>
              <a:t>N</a:t>
            </a:r>
            <a:r>
              <a:rPr lang="it" sz="1800" b="0" i="0" u="none" strike="noStrike" dirty="0">
                <a:solidFill>
                  <a:srgbClr val="1C4587"/>
                </a:solidFill>
                <a:latin typeface="Comfortaa"/>
                <a:ea typeface="Comfortaa"/>
                <a:cs typeface="Comfortaa"/>
                <a:sym typeface="Comfortaa"/>
              </a:rPr>
              <a:t>e sarà valsa la pena?  </a:t>
            </a:r>
            <a:br>
              <a:rPr lang="it" b="0" dirty="0">
                <a:solidFill>
                  <a:srgbClr val="1C4587"/>
                </a:solidFill>
                <a:latin typeface="Comfortaa"/>
                <a:ea typeface="Comfortaa"/>
                <a:cs typeface="Comfortaa"/>
                <a:sym typeface="Comfortaa"/>
              </a:rPr>
            </a:br>
            <a:br>
              <a:rPr lang="it" b="0" dirty="0">
                <a:solidFill>
                  <a:srgbClr val="1C4587"/>
                </a:solidFill>
                <a:latin typeface="Comfortaa"/>
                <a:ea typeface="Comfortaa"/>
                <a:cs typeface="Comfortaa"/>
                <a:sym typeface="Comfortaa"/>
              </a:rPr>
            </a:br>
            <a:endParaRPr dirty="0">
              <a:solidFill>
                <a:srgbClr val="1C4587"/>
              </a:solidFill>
              <a:latin typeface="Comfortaa"/>
              <a:ea typeface="Comfortaa"/>
              <a:cs typeface="Comfortaa"/>
              <a:sym typeface="Comfortaa"/>
            </a:endParaRPr>
          </a:p>
        </p:txBody>
      </p:sp>
      <p:pic>
        <p:nvPicPr>
          <p:cNvPr id="164" name="Google Shape;164;p25"/>
          <p:cNvPicPr preferRelativeResize="0"/>
          <p:nvPr/>
        </p:nvPicPr>
        <p:blipFill>
          <a:blip r:embed="rId3">
            <a:alphaModFix/>
          </a:blip>
          <a:stretch>
            <a:fillRect/>
          </a:stretch>
        </p:blipFill>
        <p:spPr>
          <a:xfrm>
            <a:off x="7705275" y="3414925"/>
            <a:ext cx="1294425" cy="1669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p:nvPr/>
        </p:nvSpPr>
        <p:spPr>
          <a:xfrm>
            <a:off x="399570" y="485826"/>
            <a:ext cx="3411600" cy="1015800"/>
          </a:xfrm>
          <a:prstGeom prst="rect">
            <a:avLst/>
          </a:prstGeom>
          <a:noFill/>
          <a:ln w="28575" cap="flat" cmpd="sng">
            <a:solidFill>
              <a:srgbClr val="3C78D8"/>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it" sz="2700" b="1" i="0" u="none" strike="noStrike" cap="none">
                <a:solidFill>
                  <a:srgbClr val="1C4587"/>
                </a:solidFill>
                <a:latin typeface="Comfortaa"/>
                <a:ea typeface="Comfortaa"/>
                <a:cs typeface="Comfortaa"/>
                <a:sym typeface="Comfortaa"/>
              </a:rPr>
              <a:t>Quali sono le mie paure?</a:t>
            </a:r>
            <a:endParaRPr sz="2700" b="0" i="0" u="none" strike="noStrike" cap="none">
              <a:solidFill>
                <a:srgbClr val="1C4587"/>
              </a:solidFill>
              <a:latin typeface="Comfortaa"/>
              <a:ea typeface="Comfortaa"/>
              <a:cs typeface="Comfortaa"/>
              <a:sym typeface="Comfortaa"/>
            </a:endParaRPr>
          </a:p>
        </p:txBody>
      </p:sp>
      <p:sp>
        <p:nvSpPr>
          <p:cNvPr id="170" name="Google Shape;170;p26"/>
          <p:cNvSpPr txBox="1"/>
          <p:nvPr/>
        </p:nvSpPr>
        <p:spPr>
          <a:xfrm>
            <a:off x="491778" y="1751959"/>
            <a:ext cx="7737900" cy="3294000"/>
          </a:xfrm>
          <a:prstGeom prst="rect">
            <a:avLst/>
          </a:prstGeom>
          <a:noFill/>
          <a:ln>
            <a:noFill/>
          </a:ln>
        </p:spPr>
        <p:txBody>
          <a:bodyPr spcFirstLastPara="1" wrap="square" lIns="91425" tIns="45700" rIns="91425" bIns="45700" anchor="t" anchorCtr="0">
            <a:spAutoFit/>
          </a:bodyPr>
          <a:lstStyle/>
          <a:p>
            <a:pPr marL="0" marR="0" lvl="0" indent="-127000" algn="l" rtl="0">
              <a:lnSpc>
                <a:spcPct val="100000"/>
              </a:lnSpc>
              <a:spcBef>
                <a:spcPts val="0"/>
              </a:spcBef>
              <a:spcAft>
                <a:spcPts val="0"/>
              </a:spcAft>
              <a:buClr>
                <a:srgbClr val="000000"/>
              </a:buClr>
              <a:buSzPts val="2000"/>
              <a:buFont typeface="Arial"/>
              <a:buChar char="•"/>
            </a:pPr>
            <a:r>
              <a:rPr lang="it" sz="2000" b="1" i="1">
                <a:solidFill>
                  <a:srgbClr val="1C4587"/>
                </a:solidFill>
                <a:latin typeface="Comfortaa"/>
                <a:ea typeface="Comfortaa"/>
                <a:cs typeface="Comfortaa"/>
                <a:sym typeface="Comfortaa"/>
              </a:rPr>
              <a:t> </a:t>
            </a:r>
            <a:r>
              <a:rPr lang="it" sz="2000" b="1" i="1" u="none" strike="noStrike" cap="none">
                <a:solidFill>
                  <a:srgbClr val="1C4587"/>
                </a:solidFill>
                <a:latin typeface="Comfortaa"/>
                <a:ea typeface="Comfortaa"/>
                <a:cs typeface="Comfortaa"/>
                <a:sym typeface="Comfortaa"/>
              </a:rPr>
              <a:t>Ho paura di deludere papà o mamma</a:t>
            </a:r>
            <a:endParaRPr/>
          </a:p>
          <a:p>
            <a:pPr marL="0" marR="0" lvl="0" indent="0" algn="l" rtl="0">
              <a:lnSpc>
                <a:spcPct val="100000"/>
              </a:lnSpc>
              <a:spcBef>
                <a:spcPts val="0"/>
              </a:spcBef>
              <a:spcAft>
                <a:spcPts val="0"/>
              </a:spcAft>
              <a:buNone/>
            </a:pPr>
            <a:endParaRPr sz="2000" b="1" i="1" u="none" strike="noStrike" cap="none">
              <a:solidFill>
                <a:srgbClr val="1C4587"/>
              </a:solidFill>
              <a:latin typeface="Comfortaa"/>
              <a:ea typeface="Comfortaa"/>
              <a:cs typeface="Comfortaa"/>
              <a:sym typeface="Comfortaa"/>
            </a:endParaRPr>
          </a:p>
          <a:p>
            <a:pPr marL="0" marR="0" lvl="0" indent="0" algn="just" rtl="0">
              <a:lnSpc>
                <a:spcPct val="100000"/>
              </a:lnSpc>
              <a:spcBef>
                <a:spcPts val="0"/>
              </a:spcBef>
              <a:spcAft>
                <a:spcPts val="0"/>
              </a:spcAft>
              <a:buNone/>
            </a:pPr>
            <a:r>
              <a:rPr lang="it" sz="2000" b="0" i="0" u="none" strike="noStrike" cap="none">
                <a:solidFill>
                  <a:srgbClr val="1C4587"/>
                </a:solidFill>
                <a:latin typeface="Comfortaa"/>
                <a:ea typeface="Comfortaa"/>
                <a:cs typeface="Comfortaa"/>
                <a:sym typeface="Comfortaa"/>
              </a:rPr>
              <a:t>Spesso i genitori, anche se non lo dicono esplicitamente, coltivano delle aspettative  su di te, ma è importante che tu ti senta libero di seguire le tue aspirazioni più autentiche. Non rischiare, per non aver combattuto questa «battaglia» iniziale: alla fine, i tuoi genitori ti capiranno e ti sosterranno, anche se  non </a:t>
            </a:r>
            <a:r>
              <a:rPr lang="it" sz="2000">
                <a:solidFill>
                  <a:srgbClr val="1C4587"/>
                </a:solidFill>
                <a:latin typeface="Comfortaa"/>
                <a:ea typeface="Comfortaa"/>
                <a:cs typeface="Comfortaa"/>
                <a:sym typeface="Comfortaa"/>
              </a:rPr>
              <a:t>fa</a:t>
            </a:r>
            <a:r>
              <a:rPr lang="it" sz="2000" b="0" i="0" u="none" strike="noStrike" cap="none">
                <a:solidFill>
                  <a:srgbClr val="1C4587"/>
                </a:solidFill>
                <a:latin typeface="Comfortaa"/>
                <a:ea typeface="Comfortaa"/>
                <a:cs typeface="Comfortaa"/>
                <a:sym typeface="Comfortaa"/>
              </a:rPr>
              <a:t>i la scelta che si aspettano.</a:t>
            </a:r>
            <a:endParaRPr sz="2000" b="0" i="0" u="none" strike="noStrike" cap="none">
              <a:solidFill>
                <a:srgbClr val="1C4587"/>
              </a:solidFill>
              <a:latin typeface="Comfortaa"/>
              <a:ea typeface="Comfortaa"/>
              <a:cs typeface="Comfortaa"/>
              <a:sym typeface="Comfortaa"/>
            </a:endParaRPr>
          </a:p>
          <a:p>
            <a:pPr marL="0" marR="0" lvl="0" indent="0" algn="l" rtl="0">
              <a:lnSpc>
                <a:spcPct val="100000"/>
              </a:lnSpc>
              <a:spcBef>
                <a:spcPts val="0"/>
              </a:spcBef>
              <a:spcAft>
                <a:spcPts val="0"/>
              </a:spcAft>
              <a:buNone/>
            </a:pPr>
            <a:br>
              <a:rPr lang="it" sz="1400" b="0" i="0" u="none" strike="noStrike" cap="none">
                <a:solidFill>
                  <a:srgbClr val="000000"/>
                </a:solidFill>
                <a:latin typeface="Comfortaa"/>
                <a:ea typeface="Comfortaa"/>
                <a:cs typeface="Comfortaa"/>
                <a:sym typeface="Comfortaa"/>
              </a:rPr>
            </a:br>
            <a:endParaRPr sz="1400" b="0" i="0" u="none" strike="noStrike" cap="none">
              <a:solidFill>
                <a:srgbClr val="000000"/>
              </a:solidFill>
              <a:latin typeface="Comfortaa"/>
              <a:ea typeface="Comfortaa"/>
              <a:cs typeface="Comfortaa"/>
              <a:sym typeface="Comfortaa"/>
            </a:endParaRPr>
          </a:p>
        </p:txBody>
      </p:sp>
      <p:pic>
        <p:nvPicPr>
          <p:cNvPr id="171" name="Google Shape;171;p26"/>
          <p:cNvPicPr preferRelativeResize="0"/>
          <p:nvPr/>
        </p:nvPicPr>
        <p:blipFill>
          <a:blip r:embed="rId3">
            <a:alphaModFix/>
          </a:blip>
          <a:stretch>
            <a:fillRect/>
          </a:stretch>
        </p:blipFill>
        <p:spPr>
          <a:xfrm rot="-1706033">
            <a:off x="5619893" y="-190418"/>
            <a:ext cx="2171988" cy="2389186"/>
          </a:xfrm>
          <a:prstGeom prst="rect">
            <a:avLst/>
          </a:prstGeom>
          <a:noFill/>
          <a:ln>
            <a:noFill/>
          </a:ln>
        </p:spPr>
      </p:pic>
      <p:pic>
        <p:nvPicPr>
          <p:cNvPr id="172" name="Google Shape;172;p26"/>
          <p:cNvPicPr preferRelativeResize="0"/>
          <p:nvPr/>
        </p:nvPicPr>
        <p:blipFill>
          <a:blip r:embed="rId4">
            <a:alphaModFix/>
          </a:blip>
          <a:stretch>
            <a:fillRect/>
          </a:stretch>
        </p:blipFill>
        <p:spPr>
          <a:xfrm>
            <a:off x="8170275" y="3800150"/>
            <a:ext cx="946175" cy="124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p:nvPr/>
        </p:nvSpPr>
        <p:spPr>
          <a:xfrm>
            <a:off x="399570" y="485826"/>
            <a:ext cx="3411600" cy="1015800"/>
          </a:xfrm>
          <a:prstGeom prst="rect">
            <a:avLst/>
          </a:prstGeom>
          <a:noFill/>
          <a:ln w="28575" cap="flat" cmpd="sng">
            <a:solidFill>
              <a:srgbClr val="3C78D8"/>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it" sz="2700" b="1" i="0" u="none" strike="noStrike" cap="none">
                <a:solidFill>
                  <a:srgbClr val="1C4587"/>
                </a:solidFill>
                <a:latin typeface="Comfortaa"/>
                <a:ea typeface="Comfortaa"/>
                <a:cs typeface="Comfortaa"/>
                <a:sym typeface="Comfortaa"/>
              </a:rPr>
              <a:t>Quali sono le mie paure?</a:t>
            </a:r>
            <a:endParaRPr sz="2700" b="0" i="0" u="none" strike="noStrike" cap="none">
              <a:solidFill>
                <a:srgbClr val="1C4587"/>
              </a:solidFill>
              <a:latin typeface="Comfortaa"/>
              <a:ea typeface="Comfortaa"/>
              <a:cs typeface="Comfortaa"/>
              <a:sym typeface="Comfortaa"/>
            </a:endParaRPr>
          </a:p>
        </p:txBody>
      </p:sp>
      <p:sp>
        <p:nvSpPr>
          <p:cNvPr id="178" name="Google Shape;178;p27"/>
          <p:cNvSpPr txBox="1"/>
          <p:nvPr/>
        </p:nvSpPr>
        <p:spPr>
          <a:xfrm>
            <a:off x="491775" y="1751950"/>
            <a:ext cx="8213700" cy="2621700"/>
          </a:xfrm>
          <a:prstGeom prst="rect">
            <a:avLst/>
          </a:prstGeom>
          <a:noFill/>
          <a:ln>
            <a:noFill/>
          </a:ln>
        </p:spPr>
        <p:txBody>
          <a:bodyPr spcFirstLastPara="1" wrap="square" lIns="91425" tIns="45700" rIns="91425" bIns="45700" anchor="t" anchorCtr="0">
            <a:spAutoFit/>
          </a:bodyPr>
          <a:lstStyle/>
          <a:p>
            <a:pPr marL="0" marR="0" lvl="0" indent="-127000" algn="l" rtl="0">
              <a:lnSpc>
                <a:spcPct val="100000"/>
              </a:lnSpc>
              <a:spcBef>
                <a:spcPts val="0"/>
              </a:spcBef>
              <a:spcAft>
                <a:spcPts val="0"/>
              </a:spcAft>
              <a:buClr>
                <a:srgbClr val="000000"/>
              </a:buClr>
              <a:buSzPts val="2000"/>
              <a:buFont typeface="Arial"/>
              <a:buChar char="•"/>
            </a:pPr>
            <a:r>
              <a:rPr lang="it" sz="2000" b="1" i="1">
                <a:solidFill>
                  <a:srgbClr val="1C4587"/>
                </a:solidFill>
                <a:latin typeface="Comfortaa"/>
                <a:ea typeface="Comfortaa"/>
                <a:cs typeface="Comfortaa"/>
                <a:sym typeface="Comfortaa"/>
              </a:rPr>
              <a:t> </a:t>
            </a:r>
            <a:r>
              <a:rPr lang="it" sz="2000" b="1" i="1" u="none" strike="noStrike" cap="none">
                <a:solidFill>
                  <a:srgbClr val="1C4587"/>
                </a:solidFill>
                <a:latin typeface="Comfortaa"/>
                <a:ea typeface="Comfortaa"/>
                <a:cs typeface="Comfortaa"/>
                <a:sym typeface="Comfortaa"/>
              </a:rPr>
              <a:t>Ho paura di non farcela</a:t>
            </a:r>
            <a:endParaRPr/>
          </a:p>
          <a:p>
            <a:pPr marL="0" marR="0" lvl="0" indent="0" algn="just" rtl="0">
              <a:lnSpc>
                <a:spcPct val="100000"/>
              </a:lnSpc>
              <a:spcBef>
                <a:spcPts val="1000"/>
              </a:spcBef>
              <a:spcAft>
                <a:spcPts val="0"/>
              </a:spcAft>
              <a:buNone/>
            </a:pPr>
            <a:r>
              <a:rPr lang="it" sz="2000" b="0" i="0" u="none" strike="noStrike" cap="none">
                <a:solidFill>
                  <a:srgbClr val="1C4587"/>
                </a:solidFill>
                <a:latin typeface="Comfortaa"/>
                <a:ea typeface="Comfortaa"/>
                <a:cs typeface="Comfortaa"/>
                <a:sym typeface="Comfortaa"/>
              </a:rPr>
              <a:t>Non dubitare delle tue capacità, piuttosto cerca conferme e aiuto </a:t>
            </a:r>
            <a:r>
              <a:rPr lang="it" sz="2000">
                <a:solidFill>
                  <a:srgbClr val="1C4587"/>
                </a:solidFill>
                <a:latin typeface="Comfortaa"/>
                <a:ea typeface="Comfortaa"/>
                <a:cs typeface="Comfortaa"/>
                <a:sym typeface="Comfortaa"/>
              </a:rPr>
              <a:t>in</a:t>
            </a:r>
            <a:r>
              <a:rPr lang="it" sz="2000" b="0" i="0" u="none" strike="noStrike" cap="none">
                <a:solidFill>
                  <a:srgbClr val="1C4587"/>
                </a:solidFill>
                <a:latin typeface="Comfortaa"/>
                <a:ea typeface="Comfortaa"/>
                <a:cs typeface="Comfortaa"/>
                <a:sym typeface="Comfortaa"/>
              </a:rPr>
              <a:t> chi può </a:t>
            </a:r>
            <a:r>
              <a:rPr lang="it" sz="2000">
                <a:solidFill>
                  <a:srgbClr val="1C4587"/>
                </a:solidFill>
                <a:latin typeface="Comfortaa"/>
                <a:ea typeface="Comfortaa"/>
                <a:cs typeface="Comfortaa"/>
                <a:sym typeface="Comfortaa"/>
              </a:rPr>
              <a:t>osservarti</a:t>
            </a:r>
            <a:r>
              <a:rPr lang="it" sz="2000" b="0" i="0" u="none" strike="noStrike" cap="none">
                <a:solidFill>
                  <a:srgbClr val="1C4587"/>
                </a:solidFill>
                <a:latin typeface="Comfortaa"/>
                <a:ea typeface="Comfortaa"/>
                <a:cs typeface="Comfortaa"/>
                <a:sym typeface="Comfortaa"/>
              </a:rPr>
              <a:t> in modo serio e oggettivo, per esempio i tuoi insegnanti. Non scegliere la scuola più facile solo per timore, quando potresti invece puntare più in alto. </a:t>
            </a:r>
            <a:endParaRPr sz="2000" b="0" i="0" u="none" strike="noStrike" cap="none">
              <a:solidFill>
                <a:srgbClr val="1C4587"/>
              </a:solidFill>
              <a:latin typeface="Comfortaa"/>
              <a:ea typeface="Comfortaa"/>
              <a:cs typeface="Comfortaa"/>
              <a:sym typeface="Comfortaa"/>
            </a:endParaRPr>
          </a:p>
          <a:p>
            <a:pPr marL="0" marR="0" lvl="0" indent="0" algn="l" rtl="0">
              <a:lnSpc>
                <a:spcPct val="100000"/>
              </a:lnSpc>
              <a:spcBef>
                <a:spcPts val="0"/>
              </a:spcBef>
              <a:spcAft>
                <a:spcPts val="0"/>
              </a:spcAft>
              <a:buNone/>
            </a:pPr>
            <a:br>
              <a:rPr lang="it" sz="2800" b="0" i="0" u="none" strike="noStrike" cap="none">
                <a:solidFill>
                  <a:srgbClr val="000000"/>
                </a:solidFill>
                <a:latin typeface="Arial"/>
                <a:ea typeface="Arial"/>
                <a:cs typeface="Arial"/>
                <a:sym typeface="Arial"/>
              </a:rPr>
            </a:br>
            <a:br>
              <a:rPr lang="it" sz="1400" b="0" i="0" u="none" strike="noStrike" cap="none">
                <a:solidFill>
                  <a:srgbClr val="000000"/>
                </a:solidFill>
                <a:latin typeface="Comfortaa"/>
                <a:ea typeface="Comfortaa"/>
                <a:cs typeface="Comfortaa"/>
                <a:sym typeface="Comfortaa"/>
              </a:rPr>
            </a:br>
            <a:endParaRPr sz="1400" b="0" i="0" u="none" strike="noStrike" cap="none">
              <a:solidFill>
                <a:srgbClr val="000000"/>
              </a:solidFill>
              <a:latin typeface="Comfortaa"/>
              <a:ea typeface="Comfortaa"/>
              <a:cs typeface="Comfortaa"/>
              <a:sym typeface="Comfortaa"/>
            </a:endParaRPr>
          </a:p>
        </p:txBody>
      </p:sp>
      <p:pic>
        <p:nvPicPr>
          <p:cNvPr id="179" name="Google Shape;179;p27"/>
          <p:cNvPicPr preferRelativeResize="0"/>
          <p:nvPr/>
        </p:nvPicPr>
        <p:blipFill rotWithShape="1">
          <a:blip r:embed="rId3">
            <a:alphaModFix/>
          </a:blip>
          <a:srcRect/>
          <a:stretch/>
        </p:blipFill>
        <p:spPr>
          <a:xfrm>
            <a:off x="6891797" y="4062062"/>
            <a:ext cx="835224" cy="835224"/>
          </a:xfrm>
          <a:prstGeom prst="rect">
            <a:avLst/>
          </a:prstGeom>
          <a:noFill/>
          <a:ln>
            <a:noFill/>
          </a:ln>
        </p:spPr>
      </p:pic>
      <p:pic>
        <p:nvPicPr>
          <p:cNvPr id="180" name="Google Shape;180;p27"/>
          <p:cNvPicPr preferRelativeResize="0"/>
          <p:nvPr/>
        </p:nvPicPr>
        <p:blipFill>
          <a:blip r:embed="rId4">
            <a:alphaModFix/>
          </a:blip>
          <a:stretch>
            <a:fillRect/>
          </a:stretch>
        </p:blipFill>
        <p:spPr>
          <a:xfrm rot="-1345508">
            <a:off x="5180182" y="-61884"/>
            <a:ext cx="2164583" cy="2381043"/>
          </a:xfrm>
          <a:prstGeom prst="rect">
            <a:avLst/>
          </a:prstGeom>
          <a:noFill/>
          <a:ln>
            <a:noFill/>
          </a:ln>
        </p:spPr>
      </p:pic>
      <p:pic>
        <p:nvPicPr>
          <p:cNvPr id="181" name="Google Shape;181;p27"/>
          <p:cNvPicPr preferRelativeResize="0"/>
          <p:nvPr/>
        </p:nvPicPr>
        <p:blipFill>
          <a:blip r:embed="rId5">
            <a:alphaModFix/>
          </a:blip>
          <a:stretch>
            <a:fillRect/>
          </a:stretch>
        </p:blipFill>
        <p:spPr>
          <a:xfrm>
            <a:off x="0" y="3832313"/>
            <a:ext cx="1010400" cy="134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0275" y="1220375"/>
            <a:ext cx="8742600" cy="25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it" b="1" dirty="0">
                <a:solidFill>
                  <a:srgbClr val="1F497D"/>
                </a:solidFill>
                <a:latin typeface="Comfortaa"/>
                <a:ea typeface="Comfortaa"/>
                <a:cs typeface="Comfortaa"/>
                <a:sym typeface="Comfortaa"/>
              </a:rPr>
              <a:t>IL PASSAGGIO </a:t>
            </a:r>
            <a:endParaRPr b="1" dirty="0">
              <a:solidFill>
                <a:srgbClr val="1F497D"/>
              </a:solidFill>
              <a:latin typeface="Comfortaa"/>
              <a:ea typeface="Comfortaa"/>
              <a:cs typeface="Comfortaa"/>
              <a:sym typeface="Comfortaa"/>
            </a:endParaRPr>
          </a:p>
          <a:p>
            <a:pPr marL="457200" lvl="0" indent="457200" algn="ctr" rtl="0">
              <a:spcBef>
                <a:spcPts val="0"/>
              </a:spcBef>
              <a:spcAft>
                <a:spcPts val="0"/>
              </a:spcAft>
              <a:buNone/>
            </a:pPr>
            <a:r>
              <a:rPr lang="it" b="1" dirty="0">
                <a:solidFill>
                  <a:srgbClr val="1F497D"/>
                </a:solidFill>
                <a:latin typeface="Comfortaa"/>
                <a:ea typeface="Comfortaa"/>
                <a:cs typeface="Comfortaa"/>
                <a:sym typeface="Comfortaa"/>
              </a:rPr>
              <a:t>ALLA </a:t>
            </a:r>
            <a:r>
              <a:rPr lang="it" b="1" i="1" dirty="0">
                <a:solidFill>
                  <a:srgbClr val="1F497D"/>
                </a:solidFill>
                <a:latin typeface="Comfortaa"/>
                <a:ea typeface="Comfortaa"/>
                <a:cs typeface="Comfortaa"/>
                <a:sym typeface="Comfortaa"/>
              </a:rPr>
              <a:t>SCUOLA</a:t>
            </a:r>
            <a:endParaRPr b="1" i="1" dirty="0">
              <a:solidFill>
                <a:srgbClr val="1F497D"/>
              </a:solidFill>
              <a:latin typeface="Comfortaa"/>
              <a:ea typeface="Comfortaa"/>
              <a:cs typeface="Comfortaa"/>
              <a:sym typeface="Comfortaa"/>
            </a:endParaRPr>
          </a:p>
          <a:p>
            <a:pPr marL="4114800" lvl="0" indent="457200" algn="ctr" rtl="0">
              <a:spcBef>
                <a:spcPts val="0"/>
              </a:spcBef>
              <a:spcAft>
                <a:spcPts val="0"/>
              </a:spcAft>
              <a:buClr>
                <a:schemeClr val="dk1"/>
              </a:buClr>
              <a:buSzPts val="1100"/>
              <a:buFont typeface="Arial"/>
              <a:buNone/>
            </a:pPr>
            <a:r>
              <a:rPr lang="it" b="1" i="1" dirty="0">
                <a:solidFill>
                  <a:srgbClr val="1F497D"/>
                </a:solidFill>
                <a:latin typeface="Comfortaa"/>
                <a:ea typeface="Comfortaa"/>
                <a:cs typeface="Comfortaa"/>
                <a:sym typeface="Comfortaa"/>
              </a:rPr>
              <a:t> SUPERIORE</a:t>
            </a:r>
            <a:endParaRPr b="1" i="1" dirty="0">
              <a:solidFill>
                <a:srgbClr val="1F497D"/>
              </a:solidFill>
              <a:latin typeface="Comfortaa"/>
              <a:ea typeface="Comfortaa"/>
              <a:cs typeface="Comfortaa"/>
              <a:sym typeface="Comfortaa"/>
            </a:endParaRPr>
          </a:p>
          <a:p>
            <a:pPr marL="0" lvl="0" indent="0" algn="ctr" rtl="0">
              <a:spcBef>
                <a:spcPts val="0"/>
              </a:spcBef>
              <a:spcAft>
                <a:spcPts val="0"/>
              </a:spcAft>
              <a:buNone/>
            </a:pPr>
            <a:endParaRPr dirty="0"/>
          </a:p>
        </p:txBody>
      </p:sp>
      <p:pic>
        <p:nvPicPr>
          <p:cNvPr id="187" name="Google Shape;187;p28"/>
          <p:cNvPicPr preferRelativeResize="0"/>
          <p:nvPr/>
        </p:nvPicPr>
        <p:blipFill rotWithShape="1">
          <a:blip r:embed="rId3">
            <a:alphaModFix/>
          </a:blip>
          <a:srcRect/>
          <a:stretch/>
        </p:blipFill>
        <p:spPr>
          <a:xfrm>
            <a:off x="399787" y="182231"/>
            <a:ext cx="1109568" cy="1066892"/>
          </a:xfrm>
          <a:prstGeom prst="rect">
            <a:avLst/>
          </a:prstGeom>
          <a:noFill/>
          <a:ln>
            <a:noFill/>
          </a:ln>
        </p:spPr>
      </p:pic>
      <p:pic>
        <p:nvPicPr>
          <p:cNvPr id="188" name="Google Shape;188;p28"/>
          <p:cNvPicPr preferRelativeResize="0"/>
          <p:nvPr/>
        </p:nvPicPr>
        <p:blipFill rotWithShape="1">
          <a:blip r:embed="rId3">
            <a:alphaModFix/>
          </a:blip>
          <a:srcRect/>
          <a:stretch/>
        </p:blipFill>
        <p:spPr>
          <a:xfrm>
            <a:off x="7695162" y="3616556"/>
            <a:ext cx="1109568" cy="1066892"/>
          </a:xfrm>
          <a:prstGeom prst="rect">
            <a:avLst/>
          </a:prstGeom>
          <a:noFill/>
          <a:ln>
            <a:noFill/>
          </a:ln>
        </p:spPr>
      </p:pic>
      <p:sp>
        <p:nvSpPr>
          <p:cNvPr id="189" name="Google Shape;189;p28"/>
          <p:cNvSpPr txBox="1"/>
          <p:nvPr/>
        </p:nvSpPr>
        <p:spPr>
          <a:xfrm>
            <a:off x="186125" y="3654225"/>
            <a:ext cx="735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it" sz="2700" b="1" dirty="0">
                <a:solidFill>
                  <a:srgbClr val="1B406D"/>
                </a:solidFill>
                <a:latin typeface="Comfortaa"/>
                <a:ea typeface="Comfortaa"/>
                <a:cs typeface="Comfortaa"/>
                <a:sym typeface="Comfortaa"/>
              </a:rPr>
              <a:t>Quali sono le principali differenze?</a:t>
            </a:r>
            <a:endParaRPr sz="2700" b="1" dirty="0">
              <a:solidFill>
                <a:srgbClr val="1B406D"/>
              </a:solidFill>
              <a:latin typeface="Comfortaa"/>
              <a:ea typeface="Comfortaa"/>
              <a:cs typeface="Comfortaa"/>
              <a:sym typeface="Comfortaa"/>
            </a:endParaRPr>
          </a:p>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p:nvPr/>
        </p:nvSpPr>
        <p:spPr>
          <a:xfrm>
            <a:off x="2613100" y="461950"/>
            <a:ext cx="4102500" cy="600300"/>
          </a:xfrm>
          <a:prstGeom prst="rect">
            <a:avLst/>
          </a:prstGeom>
          <a:noFill/>
          <a:ln w="28575" cap="flat" cmpd="sng">
            <a:solidFill>
              <a:srgbClr val="4F81BD"/>
            </a:solidFill>
            <a:prstDash val="dot"/>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a:solidFill>
                  <a:srgbClr val="1F497D"/>
                </a:solidFill>
                <a:latin typeface="Comfortaa"/>
                <a:ea typeface="Comfortaa"/>
                <a:cs typeface="Comfortaa"/>
                <a:sym typeface="Comfortaa"/>
              </a:rPr>
              <a:t>Il cambio di Istituto</a:t>
            </a:r>
            <a:endParaRPr sz="2700" b="1">
              <a:solidFill>
                <a:srgbClr val="1F497D"/>
              </a:solidFill>
              <a:latin typeface="Comfortaa"/>
              <a:ea typeface="Comfortaa"/>
              <a:cs typeface="Comfortaa"/>
              <a:sym typeface="Comfortaa"/>
            </a:endParaRPr>
          </a:p>
        </p:txBody>
      </p:sp>
      <p:sp>
        <p:nvSpPr>
          <p:cNvPr id="195" name="Google Shape;195;p29"/>
          <p:cNvSpPr txBox="1"/>
          <p:nvPr/>
        </p:nvSpPr>
        <p:spPr>
          <a:xfrm>
            <a:off x="406800" y="1447900"/>
            <a:ext cx="8308200" cy="30420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Questa è la prima differenza evidente: la nuova scuola può essere più lontana da casa, addirittura in un altro comune… </a:t>
            </a:r>
            <a:r>
              <a:rPr lang="it" sz="1800" i="1">
                <a:solidFill>
                  <a:srgbClr val="1F497D"/>
                </a:solidFill>
                <a:latin typeface="Comfortaa"/>
                <a:ea typeface="Comfortaa"/>
                <a:cs typeface="Comfortaa"/>
                <a:sym typeface="Comfortaa"/>
              </a:rPr>
              <a:t>ti permette di allargare gli orizzonti.</a:t>
            </a:r>
            <a:endParaRPr sz="1800" i="1">
              <a:solidFill>
                <a:srgbClr val="1F497D"/>
              </a:solidFill>
              <a:latin typeface="Comfortaa"/>
              <a:ea typeface="Comfortaa"/>
              <a:cs typeface="Comfortaa"/>
              <a:sym typeface="Comfortaa"/>
            </a:endParaRPr>
          </a:p>
          <a:p>
            <a:pPr marL="457200" lvl="0" indent="0" algn="just" rtl="0">
              <a:lnSpc>
                <a:spcPct val="115000"/>
              </a:lnSpc>
              <a:spcBef>
                <a:spcPts val="0"/>
              </a:spcBef>
              <a:spcAft>
                <a:spcPts val="0"/>
              </a:spcAft>
              <a:buNone/>
            </a:pPr>
            <a:endParaRPr sz="1860" i="1">
              <a:solidFill>
                <a:srgbClr val="1F497D"/>
              </a:solidFill>
              <a:latin typeface="Comfortaa"/>
              <a:ea typeface="Comfortaa"/>
              <a:cs typeface="Comfortaa"/>
              <a:sym typeface="Comfortaa"/>
            </a:endParaRPr>
          </a:p>
          <a:p>
            <a:pPr marL="457200" lvl="0" indent="-342900" algn="just" rtl="0">
              <a:lnSpc>
                <a:spcPct val="115000"/>
              </a:lnSpc>
              <a:spcBef>
                <a:spcPts val="64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Il nuovo edificio sarà sicuramente diverso, con spazi nuovi da scoprire, quali palestre, laboratori di scienze, informatica, fisica, lingue, aule conferenze etc., </a:t>
            </a:r>
            <a:r>
              <a:rPr lang="it" sz="1800" i="1">
                <a:solidFill>
                  <a:srgbClr val="1F497D"/>
                </a:solidFill>
                <a:latin typeface="Comfortaa"/>
                <a:ea typeface="Comfortaa"/>
                <a:cs typeface="Comfortaa"/>
                <a:sym typeface="Comfortaa"/>
              </a:rPr>
              <a:t>quindi un ambiente molto stimolante!</a:t>
            </a:r>
            <a:endParaRPr sz="1800" i="1">
              <a:solidFill>
                <a:srgbClr val="1F497D"/>
              </a:solidFill>
              <a:latin typeface="Comfortaa"/>
              <a:ea typeface="Comfortaa"/>
              <a:cs typeface="Comfortaa"/>
              <a:sym typeface="Comfortaa"/>
            </a:endParaRPr>
          </a:p>
          <a:p>
            <a:pPr marL="457200" lvl="0" indent="0" algn="just" rtl="0">
              <a:lnSpc>
                <a:spcPct val="115000"/>
              </a:lnSpc>
              <a:spcBef>
                <a:spcPts val="0"/>
              </a:spcBef>
              <a:spcAft>
                <a:spcPts val="0"/>
              </a:spcAft>
              <a:buNone/>
            </a:pPr>
            <a:endParaRPr/>
          </a:p>
        </p:txBody>
      </p:sp>
      <p:pic>
        <p:nvPicPr>
          <p:cNvPr id="196" name="Google Shape;196;p29"/>
          <p:cNvPicPr preferRelativeResize="0"/>
          <p:nvPr/>
        </p:nvPicPr>
        <p:blipFill>
          <a:blip r:embed="rId3">
            <a:alphaModFix/>
          </a:blip>
          <a:stretch>
            <a:fillRect/>
          </a:stretch>
        </p:blipFill>
        <p:spPr>
          <a:xfrm rot="1096618">
            <a:off x="7701214" y="122871"/>
            <a:ext cx="661397" cy="14110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p:nvPr/>
        </p:nvSpPr>
        <p:spPr>
          <a:xfrm>
            <a:off x="1749075" y="394525"/>
            <a:ext cx="5091300" cy="600300"/>
          </a:xfrm>
          <a:prstGeom prst="rect">
            <a:avLst/>
          </a:prstGeom>
          <a:noFill/>
          <a:ln w="19050" cap="flat" cmpd="sng">
            <a:solidFill>
              <a:srgbClr val="1F497D"/>
            </a:solidFill>
            <a:prstDash val="dot"/>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2700" b="1">
                <a:solidFill>
                  <a:srgbClr val="1F497D"/>
                </a:solidFill>
                <a:latin typeface="Comfortaa"/>
                <a:ea typeface="Comfortaa"/>
                <a:cs typeface="Comfortaa"/>
                <a:sym typeface="Comfortaa"/>
              </a:rPr>
              <a:t>Le nuove amicizie</a:t>
            </a:r>
            <a:endParaRPr sz="3100" b="1">
              <a:solidFill>
                <a:srgbClr val="1F497D"/>
              </a:solidFill>
              <a:latin typeface="Comfortaa"/>
              <a:ea typeface="Comfortaa"/>
              <a:cs typeface="Comfortaa"/>
              <a:sym typeface="Comfortaa"/>
            </a:endParaRPr>
          </a:p>
        </p:txBody>
      </p:sp>
      <p:sp>
        <p:nvSpPr>
          <p:cNvPr id="202" name="Google Shape;202;p30"/>
          <p:cNvSpPr txBox="1"/>
          <p:nvPr/>
        </p:nvSpPr>
        <p:spPr>
          <a:xfrm>
            <a:off x="2228475" y="1582675"/>
            <a:ext cx="6536100" cy="2262600"/>
          </a:xfrm>
          <a:prstGeom prst="rect">
            <a:avLst/>
          </a:prstGeom>
          <a:noFill/>
          <a:ln>
            <a:noFill/>
          </a:ln>
        </p:spPr>
        <p:txBody>
          <a:bodyPr spcFirstLastPara="1" wrap="square" lIns="91425" tIns="91425" rIns="91425" bIns="91425" anchor="t" anchorCtr="0">
            <a:spAutoFit/>
          </a:bodyPr>
          <a:lstStyle/>
          <a:p>
            <a:pPr marL="89999" lvl="0" indent="0" algn="just" rtl="0">
              <a:lnSpc>
                <a:spcPct val="115000"/>
              </a:lnSpc>
              <a:spcBef>
                <a:spcPts val="0"/>
              </a:spcBef>
              <a:spcAft>
                <a:spcPts val="0"/>
              </a:spcAft>
              <a:buNone/>
            </a:pPr>
            <a:r>
              <a:rPr lang="it" sz="2000">
                <a:solidFill>
                  <a:srgbClr val="1F497D"/>
                </a:solidFill>
                <a:latin typeface="Comfortaa"/>
                <a:ea typeface="Comfortaa"/>
                <a:cs typeface="Comfortaa"/>
                <a:sym typeface="Comfortaa"/>
              </a:rPr>
              <a:t>I ragazzi che siedono tra i banchi potranno avere volti già noti, perché provengono dalla stessa classe delle </a:t>
            </a:r>
            <a:r>
              <a:rPr lang="it" sz="2000" i="1">
                <a:solidFill>
                  <a:srgbClr val="1F497D"/>
                </a:solidFill>
                <a:latin typeface="Comfortaa"/>
                <a:ea typeface="Comfortaa"/>
                <a:cs typeface="Comfortaa"/>
                <a:sym typeface="Comfortaa"/>
              </a:rPr>
              <a:t>medie</a:t>
            </a:r>
            <a:r>
              <a:rPr lang="it" sz="2000">
                <a:solidFill>
                  <a:srgbClr val="1F497D"/>
                </a:solidFill>
                <a:latin typeface="Comfortaa"/>
                <a:ea typeface="Comfortaa"/>
                <a:cs typeface="Comfortaa"/>
                <a:sym typeface="Comfortaa"/>
              </a:rPr>
              <a:t>, oppure potrebbero essere del tutto sconosciuti, ma ben presto </a:t>
            </a:r>
            <a:r>
              <a:rPr lang="it" sz="2000" i="1">
                <a:solidFill>
                  <a:srgbClr val="1F497D"/>
                </a:solidFill>
                <a:latin typeface="Comfortaa"/>
                <a:ea typeface="Comfortaa"/>
                <a:cs typeface="Comfortaa"/>
                <a:sym typeface="Comfortaa"/>
              </a:rPr>
              <a:t>potrebbero diventare nuovi amici.</a:t>
            </a:r>
            <a:endParaRPr sz="2000" i="1">
              <a:solidFill>
                <a:srgbClr val="1F497D"/>
              </a:solidFill>
              <a:latin typeface="Comfortaa"/>
              <a:ea typeface="Comfortaa"/>
              <a:cs typeface="Comfortaa"/>
              <a:sym typeface="Comfortaa"/>
            </a:endParaRPr>
          </a:p>
          <a:p>
            <a:pPr marL="0" lvl="0" indent="0" algn="l" rtl="0">
              <a:lnSpc>
                <a:spcPct val="115000"/>
              </a:lnSpc>
              <a:spcBef>
                <a:spcPts val="0"/>
              </a:spcBef>
              <a:spcAft>
                <a:spcPts val="0"/>
              </a:spcAft>
              <a:buNone/>
            </a:pPr>
            <a:endParaRPr sz="2000"/>
          </a:p>
        </p:txBody>
      </p:sp>
      <p:pic>
        <p:nvPicPr>
          <p:cNvPr id="203" name="Google Shape;203;p30"/>
          <p:cNvPicPr preferRelativeResize="0"/>
          <p:nvPr/>
        </p:nvPicPr>
        <p:blipFill>
          <a:blip r:embed="rId3">
            <a:alphaModFix/>
          </a:blip>
          <a:stretch>
            <a:fillRect/>
          </a:stretch>
        </p:blipFill>
        <p:spPr>
          <a:xfrm>
            <a:off x="32800" y="1878225"/>
            <a:ext cx="1962275" cy="222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B02354A-B0C7-4F1A-AADE-70B2ABCCC373}"/>
              </a:ext>
            </a:extLst>
          </p:cNvPr>
          <p:cNvSpPr>
            <a:spLocks noGrp="1"/>
          </p:cNvSpPr>
          <p:nvPr>
            <p:ph type="title"/>
          </p:nvPr>
        </p:nvSpPr>
        <p:spPr>
          <a:xfrm>
            <a:off x="-1" y="130629"/>
            <a:ext cx="8921163" cy="630090"/>
          </a:xfrm>
        </p:spPr>
        <p:txBody>
          <a:bodyPr>
            <a:normAutofit/>
          </a:bodyPr>
          <a:lstStyle/>
          <a:p>
            <a:pPr algn="ctr"/>
            <a:r>
              <a:rPr lang="it-IT" dirty="0">
                <a:solidFill>
                  <a:schemeClr val="accent1">
                    <a:lumMod val="75000"/>
                  </a:schemeClr>
                </a:solidFill>
              </a:rPr>
              <a:t>INDICE</a:t>
            </a:r>
          </a:p>
        </p:txBody>
      </p:sp>
      <p:sp>
        <p:nvSpPr>
          <p:cNvPr id="8" name="Segnaposto testo 7">
            <a:extLst>
              <a:ext uri="{FF2B5EF4-FFF2-40B4-BE49-F238E27FC236}">
                <a16:creationId xmlns:a16="http://schemas.microsoft.com/office/drawing/2014/main" id="{C88EE7F6-41CC-452A-83EA-76D6AA9CFAC2}"/>
              </a:ext>
            </a:extLst>
          </p:cNvPr>
          <p:cNvSpPr>
            <a:spLocks noGrp="1"/>
          </p:cNvSpPr>
          <p:nvPr>
            <p:ph type="body" idx="1"/>
          </p:nvPr>
        </p:nvSpPr>
        <p:spPr>
          <a:xfrm>
            <a:off x="153681" y="760720"/>
            <a:ext cx="8678619" cy="4326110"/>
          </a:xfrm>
        </p:spPr>
        <p:txBody>
          <a:bodyPr>
            <a:normAutofit lnSpcReduction="10000"/>
          </a:bodyPr>
          <a:lstStyle/>
          <a:p>
            <a:pPr marL="482600" indent="-342900">
              <a:buFont typeface="+mj-lt"/>
              <a:buAutoNum type="arabicPeriod"/>
            </a:pPr>
            <a:r>
              <a:rPr lang="it-IT" sz="1800" b="1" dirty="0">
                <a:solidFill>
                  <a:srgbClr val="00B0F0"/>
                </a:solidFill>
              </a:rPr>
              <a:t>Una scelta consapevole 				pag. 03</a:t>
            </a:r>
          </a:p>
          <a:p>
            <a:pPr marL="482600" indent="-342900">
              <a:buFont typeface="+mj-lt"/>
              <a:buAutoNum type="arabicPeriod"/>
            </a:pPr>
            <a:endParaRPr lang="it-IT" sz="1800" b="1" dirty="0">
              <a:solidFill>
                <a:srgbClr val="00B0F0"/>
              </a:solidFill>
            </a:endParaRPr>
          </a:p>
          <a:p>
            <a:pPr marL="482600" indent="-342900">
              <a:buFont typeface="+mj-lt"/>
              <a:buAutoNum type="arabicPeriod"/>
            </a:pPr>
            <a:r>
              <a:rPr lang="it-IT" sz="1800" b="1" dirty="0">
                <a:solidFill>
                  <a:srgbClr val="00B0F0"/>
                </a:solidFill>
              </a:rPr>
              <a:t>I pregiudizi da sfatare					pag. 11</a:t>
            </a:r>
          </a:p>
          <a:p>
            <a:pPr marL="482600" indent="-342900">
              <a:buFont typeface="+mj-lt"/>
              <a:buAutoNum type="arabicPeriod"/>
            </a:pPr>
            <a:endParaRPr lang="it-IT" sz="1800" b="1" dirty="0">
              <a:solidFill>
                <a:srgbClr val="00B0F0"/>
              </a:solidFill>
            </a:endParaRPr>
          </a:p>
          <a:p>
            <a:pPr marL="482600" indent="-342900">
              <a:buFont typeface="+mj-lt"/>
              <a:buAutoNum type="arabicPeriod"/>
            </a:pPr>
            <a:r>
              <a:rPr lang="it-IT" sz="1800" b="1" dirty="0">
                <a:solidFill>
                  <a:srgbClr val="00B0F0"/>
                </a:solidFill>
              </a:rPr>
              <a:t>Il passaggio alla scuola superiore 			pag. 18</a:t>
            </a:r>
          </a:p>
          <a:p>
            <a:pPr marL="139700" indent="0">
              <a:buNone/>
            </a:pPr>
            <a:endParaRPr lang="it-IT" sz="1800" b="1" dirty="0">
              <a:solidFill>
                <a:srgbClr val="00B0F0"/>
              </a:solidFill>
            </a:endParaRPr>
          </a:p>
          <a:p>
            <a:pPr marL="482600" indent="-342900">
              <a:buAutoNum type="arabicPeriod" startAt="4"/>
            </a:pPr>
            <a:r>
              <a:rPr lang="it-IT" sz="1800" b="1" dirty="0">
                <a:solidFill>
                  <a:srgbClr val="00B0F0"/>
                </a:solidFill>
              </a:rPr>
              <a:t>E la famiglia?					pag. 24</a:t>
            </a:r>
          </a:p>
          <a:p>
            <a:pPr marL="482600" indent="-342900">
              <a:buAutoNum type="arabicPeriod" startAt="4"/>
            </a:pPr>
            <a:endParaRPr lang="it-IT" sz="1800" b="1" dirty="0">
              <a:solidFill>
                <a:srgbClr val="00B0F0"/>
              </a:solidFill>
            </a:endParaRPr>
          </a:p>
          <a:p>
            <a:pPr marL="482600" indent="-342900">
              <a:buAutoNum type="arabicPeriod" startAt="4"/>
            </a:pPr>
            <a:r>
              <a:rPr lang="it-IT" sz="1800" b="1" dirty="0">
                <a:solidFill>
                  <a:srgbClr val="00B0F0"/>
                </a:solidFill>
              </a:rPr>
              <a:t>Le iniziative da non perdere				pag. 30</a:t>
            </a:r>
          </a:p>
          <a:p>
            <a:pPr marL="482600" indent="-342900">
              <a:buAutoNum type="arabicPeriod" startAt="4"/>
            </a:pPr>
            <a:endParaRPr lang="it-IT" dirty="0"/>
          </a:p>
          <a:p>
            <a:pPr marL="482600" indent="-342900">
              <a:buAutoNum type="arabicPeriod" startAt="4"/>
            </a:pPr>
            <a:endParaRPr lang="it-IT" dirty="0"/>
          </a:p>
          <a:p>
            <a:pPr marL="482600" indent="-342900">
              <a:buAutoNum type="arabicPeriod" startAt="4"/>
            </a:pPr>
            <a:endParaRPr lang="it-IT" dirty="0"/>
          </a:p>
          <a:p>
            <a:pPr marL="139700" indent="0" algn="ctr">
              <a:buNone/>
            </a:pPr>
            <a:r>
              <a:rPr lang="it-IT" sz="1300" dirty="0" err="1">
                <a:solidFill>
                  <a:schemeClr val="accent1">
                    <a:lumMod val="75000"/>
                  </a:schemeClr>
                </a:solidFill>
              </a:rPr>
              <a:t>N.b.</a:t>
            </a:r>
            <a:r>
              <a:rPr lang="it-IT" sz="1300" dirty="0">
                <a:solidFill>
                  <a:schemeClr val="accent1">
                    <a:lumMod val="75000"/>
                  </a:schemeClr>
                </a:solidFill>
              </a:rPr>
              <a:t>: Nelle pagine del seguente documento, per brevità e facilitarne la lettura, la scuola secondaria di primo grado è stata indicata come </a:t>
            </a:r>
            <a:r>
              <a:rPr lang="it-IT" sz="1300" b="1" i="1" dirty="0">
                <a:solidFill>
                  <a:schemeClr val="accent1">
                    <a:lumMod val="75000"/>
                  </a:schemeClr>
                </a:solidFill>
              </a:rPr>
              <a:t>scuola media </a:t>
            </a:r>
            <a:r>
              <a:rPr lang="it-IT" sz="1300" dirty="0">
                <a:solidFill>
                  <a:schemeClr val="accent1">
                    <a:lumMod val="75000"/>
                  </a:schemeClr>
                </a:solidFill>
              </a:rPr>
              <a:t>e la scuola secondaria di secondo grado come </a:t>
            </a:r>
            <a:r>
              <a:rPr lang="it-IT" sz="1300" b="1" i="1" dirty="0">
                <a:solidFill>
                  <a:schemeClr val="accent1">
                    <a:lumMod val="75000"/>
                  </a:schemeClr>
                </a:solidFill>
              </a:rPr>
              <a:t>scuola superiore</a:t>
            </a:r>
          </a:p>
          <a:p>
            <a:pPr marL="114300" indent="0">
              <a:buNone/>
            </a:pPr>
            <a:endParaRPr lang="it-IT" dirty="0"/>
          </a:p>
        </p:txBody>
      </p:sp>
    </p:spTree>
    <p:extLst>
      <p:ext uri="{BB962C8B-B14F-4D97-AF65-F5344CB8AC3E}">
        <p14:creationId xmlns:p14="http://schemas.microsoft.com/office/powerpoint/2010/main" val="338886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p:nvPr/>
        </p:nvSpPr>
        <p:spPr>
          <a:xfrm>
            <a:off x="2620000" y="310275"/>
            <a:ext cx="3640500" cy="600300"/>
          </a:xfrm>
          <a:prstGeom prst="rect">
            <a:avLst/>
          </a:prstGeom>
          <a:noFill/>
          <a:ln w="19050" cap="flat" cmpd="sng">
            <a:solidFill>
              <a:srgbClr val="1F497D"/>
            </a:solidFill>
            <a:prstDash val="dot"/>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rgbClr val="1F497D"/>
              </a:buClr>
              <a:buSzPts val="3600"/>
              <a:buFont typeface="Libre Franklin Thin"/>
              <a:buNone/>
            </a:pPr>
            <a:r>
              <a:rPr lang="it" sz="2700" b="1">
                <a:solidFill>
                  <a:srgbClr val="1F497D"/>
                </a:solidFill>
                <a:latin typeface="Comfortaa"/>
                <a:ea typeface="Comfortaa"/>
                <a:cs typeface="Comfortaa"/>
                <a:sym typeface="Comfortaa"/>
              </a:rPr>
              <a:t>Nuovi professori</a:t>
            </a:r>
            <a:endParaRPr/>
          </a:p>
        </p:txBody>
      </p:sp>
      <p:sp>
        <p:nvSpPr>
          <p:cNvPr id="209" name="Google Shape;209;p31"/>
          <p:cNvSpPr txBox="1"/>
          <p:nvPr/>
        </p:nvSpPr>
        <p:spPr>
          <a:xfrm>
            <a:off x="614400" y="1296200"/>
            <a:ext cx="7915200" cy="3938400"/>
          </a:xfrm>
          <a:prstGeom prst="rect">
            <a:avLst/>
          </a:prstGeom>
          <a:noFill/>
          <a:ln>
            <a:noFill/>
          </a:ln>
        </p:spPr>
        <p:txBody>
          <a:bodyPr spcFirstLastPara="1" wrap="square" lIns="91425" tIns="91425" rIns="91425" bIns="91425" anchor="t" anchorCtr="0">
            <a:spAutoFit/>
          </a:bodyPr>
          <a:lstStyle/>
          <a:p>
            <a:pPr marL="457200" lvl="0" indent="-342900" algn="just" rtl="0">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I nuovi professori saranno più esigenti e il carico di studio sarà maggiore </a:t>
            </a:r>
            <a:r>
              <a:rPr lang="it" sz="1800" i="1">
                <a:solidFill>
                  <a:srgbClr val="1F497D"/>
                </a:solidFill>
                <a:latin typeface="Comfortaa"/>
                <a:ea typeface="Comfortaa"/>
                <a:cs typeface="Comfortaa"/>
                <a:sym typeface="Comfortaa"/>
              </a:rPr>
              <a:t>perché tu sarai più maturo rispetto all’anno scorso</a:t>
            </a:r>
            <a:endParaRPr sz="1800" i="1">
              <a:solidFill>
                <a:srgbClr val="1F497D"/>
              </a:solidFill>
              <a:latin typeface="Comfortaa"/>
              <a:ea typeface="Comfortaa"/>
              <a:cs typeface="Comfortaa"/>
              <a:sym typeface="Comfortaa"/>
            </a:endParaRPr>
          </a:p>
          <a:p>
            <a:pPr marL="457200" lvl="0" indent="0" algn="just" rtl="0">
              <a:spcBef>
                <a:spcPts val="0"/>
              </a:spcBef>
              <a:spcAft>
                <a:spcPts val="0"/>
              </a:spcAft>
              <a:buNone/>
            </a:pPr>
            <a:endParaRPr sz="1800" i="1">
              <a:solidFill>
                <a:srgbClr val="1F497D"/>
              </a:solidFill>
              <a:latin typeface="Comfortaa"/>
              <a:ea typeface="Comfortaa"/>
              <a:cs typeface="Comfortaa"/>
              <a:sym typeface="Comfortaa"/>
            </a:endParaRPr>
          </a:p>
          <a:p>
            <a:pPr marL="457200" lvl="0" indent="-342900" algn="just" rtl="0">
              <a:spcBef>
                <a:spcPts val="592"/>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I loro voti inizialmente potrebbero essere più bassi rispetto a quelli che si prendevano alle s</a:t>
            </a:r>
            <a:r>
              <a:rPr lang="it" sz="1800" i="1">
                <a:solidFill>
                  <a:srgbClr val="1F497D"/>
                </a:solidFill>
                <a:latin typeface="Comfortaa"/>
                <a:ea typeface="Comfortaa"/>
                <a:cs typeface="Comfortaa"/>
                <a:sym typeface="Comfortaa"/>
              </a:rPr>
              <a:t>cuole medie</a:t>
            </a:r>
            <a:r>
              <a:rPr lang="it" sz="1800">
                <a:solidFill>
                  <a:srgbClr val="1F497D"/>
                </a:solidFill>
                <a:latin typeface="Comfortaa"/>
                <a:ea typeface="Comfortaa"/>
                <a:cs typeface="Comfortaa"/>
                <a:sym typeface="Comfortaa"/>
              </a:rPr>
              <a:t>, però</a:t>
            </a:r>
            <a:r>
              <a:rPr lang="it" sz="1800" i="1">
                <a:solidFill>
                  <a:srgbClr val="1F497D"/>
                </a:solidFill>
                <a:latin typeface="Comfortaa"/>
                <a:ea typeface="Comfortaa"/>
                <a:cs typeface="Comfortaa"/>
                <a:sym typeface="Comfortaa"/>
              </a:rPr>
              <a:t>... l’impegno paga sempre!</a:t>
            </a:r>
            <a:endParaRPr sz="1800" i="1">
              <a:solidFill>
                <a:srgbClr val="1F497D"/>
              </a:solidFill>
              <a:latin typeface="Comfortaa"/>
              <a:ea typeface="Comfortaa"/>
              <a:cs typeface="Comfortaa"/>
              <a:sym typeface="Comfortaa"/>
            </a:endParaRPr>
          </a:p>
          <a:p>
            <a:pPr marL="457200" lvl="0" indent="0" algn="just" rtl="0">
              <a:spcBef>
                <a:spcPts val="592"/>
              </a:spcBef>
              <a:spcAft>
                <a:spcPts val="0"/>
              </a:spcAft>
              <a:buNone/>
            </a:pPr>
            <a:endParaRPr sz="1800" i="1">
              <a:solidFill>
                <a:srgbClr val="1F497D"/>
              </a:solidFill>
              <a:latin typeface="Comfortaa"/>
              <a:ea typeface="Comfortaa"/>
              <a:cs typeface="Comfortaa"/>
              <a:sym typeface="Comfortaa"/>
            </a:endParaRPr>
          </a:p>
          <a:p>
            <a:pPr marL="457200" lvl="0" indent="-342900" algn="just" rtl="0">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Verrà messa alla prova la capacità di assimilare e mettere a frutto le spiegazioni e la comprensione dei testi attraverso interrogazioni e prove in classe </a:t>
            </a:r>
            <a:r>
              <a:rPr lang="it" sz="1800" i="1">
                <a:solidFill>
                  <a:srgbClr val="1F497D"/>
                </a:solidFill>
                <a:latin typeface="Comfortaa"/>
                <a:ea typeface="Comfortaa"/>
                <a:cs typeface="Comfortaa"/>
                <a:sym typeface="Comfortaa"/>
              </a:rPr>
              <a:t>e il tuo cervello avrà una marcia in più!</a:t>
            </a:r>
            <a:endParaRPr sz="1800" i="1">
              <a:solidFill>
                <a:srgbClr val="1F497D"/>
              </a:solidFill>
              <a:latin typeface="Comfortaa"/>
              <a:ea typeface="Comfortaa"/>
              <a:cs typeface="Comfortaa"/>
              <a:sym typeface="Comfortaa"/>
            </a:endParaRPr>
          </a:p>
          <a:p>
            <a:pPr marL="457200" lvl="0" indent="0" algn="just" rtl="0">
              <a:spcBef>
                <a:spcPts val="0"/>
              </a:spcBef>
              <a:spcAft>
                <a:spcPts val="0"/>
              </a:spcAft>
              <a:buNone/>
            </a:pPr>
            <a:endParaRPr sz="1800"/>
          </a:p>
        </p:txBody>
      </p:sp>
      <p:pic>
        <p:nvPicPr>
          <p:cNvPr id="210" name="Google Shape;210;p31"/>
          <p:cNvPicPr preferRelativeResize="0"/>
          <p:nvPr/>
        </p:nvPicPr>
        <p:blipFill>
          <a:blip r:embed="rId3">
            <a:alphaModFix/>
          </a:blip>
          <a:stretch>
            <a:fillRect/>
          </a:stretch>
        </p:blipFill>
        <p:spPr>
          <a:xfrm>
            <a:off x="7334200" y="40375"/>
            <a:ext cx="1428750" cy="1428750"/>
          </a:xfrm>
          <a:prstGeom prst="rect">
            <a:avLst/>
          </a:prstGeom>
          <a:noFill/>
          <a:ln>
            <a:noFill/>
          </a:ln>
        </p:spPr>
      </p:pic>
      <p:pic>
        <p:nvPicPr>
          <p:cNvPr id="211" name="Google Shape;211;p31"/>
          <p:cNvPicPr preferRelativeResize="0"/>
          <p:nvPr/>
        </p:nvPicPr>
        <p:blipFill>
          <a:blip r:embed="rId4">
            <a:alphaModFix/>
          </a:blip>
          <a:stretch>
            <a:fillRect/>
          </a:stretch>
        </p:blipFill>
        <p:spPr>
          <a:xfrm>
            <a:off x="133350" y="70475"/>
            <a:ext cx="1368550" cy="1368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1909850" y="348500"/>
            <a:ext cx="5171100" cy="572700"/>
          </a:xfrm>
          <a:prstGeom prst="rect">
            <a:avLst/>
          </a:prstGeom>
          <a:ln w="19050" cap="flat" cmpd="sng">
            <a:solidFill>
              <a:srgbClr val="1F497D"/>
            </a:solidFill>
            <a:prstDash val="dot"/>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Clr>
                <a:srgbClr val="1F497D"/>
              </a:buClr>
              <a:buSzPct val="133333"/>
              <a:buFont typeface="Libre Franklin Thin"/>
              <a:buNone/>
            </a:pPr>
            <a:r>
              <a:rPr lang="it" sz="2700" b="1">
                <a:solidFill>
                  <a:srgbClr val="1F497D"/>
                </a:solidFill>
                <a:latin typeface="Comfortaa"/>
                <a:ea typeface="Comfortaa"/>
                <a:cs typeface="Comfortaa"/>
                <a:sym typeface="Comfortaa"/>
              </a:rPr>
              <a:t>Cambiano le regole del gioco</a:t>
            </a:r>
            <a:endParaRPr sz="2700" b="1">
              <a:solidFill>
                <a:srgbClr val="1F497D"/>
              </a:solidFill>
              <a:latin typeface="Comfortaa"/>
              <a:ea typeface="Comfortaa"/>
              <a:cs typeface="Comfortaa"/>
              <a:sym typeface="Comfortaa"/>
            </a:endParaRPr>
          </a:p>
          <a:p>
            <a:pPr marL="0" lvl="0" indent="0" algn="l" rtl="0">
              <a:spcBef>
                <a:spcPts val="0"/>
              </a:spcBef>
              <a:spcAft>
                <a:spcPts val="0"/>
              </a:spcAft>
              <a:buNone/>
            </a:pPr>
            <a:endParaRPr/>
          </a:p>
        </p:txBody>
      </p:sp>
      <p:sp>
        <p:nvSpPr>
          <p:cNvPr id="217" name="Google Shape;217;p32"/>
          <p:cNvSpPr txBox="1"/>
          <p:nvPr/>
        </p:nvSpPr>
        <p:spPr>
          <a:xfrm>
            <a:off x="1118325" y="1167875"/>
            <a:ext cx="7536000" cy="3336900"/>
          </a:xfrm>
          <a:prstGeom prst="rect">
            <a:avLst/>
          </a:prstGeom>
          <a:noFill/>
          <a:ln>
            <a:noFill/>
          </a:ln>
        </p:spPr>
        <p:txBody>
          <a:bodyPr spcFirstLastPara="1" wrap="square" lIns="91425" tIns="91425" rIns="91425" bIns="91425" anchor="t" anchorCtr="0">
            <a:spAutoFit/>
          </a:bodyPr>
          <a:lstStyle/>
          <a:p>
            <a:pPr marL="457200" lvl="0" indent="-342900" algn="just" rtl="0">
              <a:lnSpc>
                <a:spcPct val="80000"/>
              </a:lnSpc>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Le materie da studiare sono più numerose… </a:t>
            </a:r>
            <a:r>
              <a:rPr lang="it" sz="1800" i="1">
                <a:solidFill>
                  <a:srgbClr val="1F497D"/>
                </a:solidFill>
                <a:latin typeface="Comfortaa"/>
                <a:ea typeface="Comfortaa"/>
                <a:cs typeface="Comfortaa"/>
                <a:sym typeface="Comfortaa"/>
              </a:rPr>
              <a:t>scoprirai nuovi mondi</a:t>
            </a:r>
            <a:endParaRPr sz="1800" i="1">
              <a:solidFill>
                <a:srgbClr val="1F497D"/>
              </a:solidFill>
              <a:latin typeface="Comfortaa"/>
              <a:ea typeface="Comfortaa"/>
              <a:cs typeface="Comfortaa"/>
              <a:sym typeface="Comfortaa"/>
            </a:endParaRPr>
          </a:p>
          <a:p>
            <a:pPr marL="0" lvl="0" indent="0" algn="just" rtl="0">
              <a:lnSpc>
                <a:spcPct val="80000"/>
              </a:lnSpc>
              <a:spcBef>
                <a:spcPts val="0"/>
              </a:spcBef>
              <a:spcAft>
                <a:spcPts val="0"/>
              </a:spcAft>
              <a:buNone/>
            </a:pPr>
            <a:endParaRPr sz="1800" i="1">
              <a:solidFill>
                <a:srgbClr val="1F497D"/>
              </a:solidFill>
              <a:latin typeface="Comfortaa"/>
              <a:ea typeface="Comfortaa"/>
              <a:cs typeface="Comfortaa"/>
              <a:sym typeface="Comfortaa"/>
            </a:endParaRPr>
          </a:p>
          <a:p>
            <a:pPr marL="457200" lvl="0" indent="-342900" algn="just" rtl="0">
              <a:lnSpc>
                <a:spcPct val="80000"/>
              </a:lnSpc>
              <a:spcBef>
                <a:spcPts val="64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Le informazioni da comprendere e memorizzare sono maggiori</a:t>
            </a:r>
            <a:r>
              <a:rPr lang="it" sz="1800" i="1">
                <a:solidFill>
                  <a:srgbClr val="1F497D"/>
                </a:solidFill>
                <a:latin typeface="Comfortaa"/>
                <a:ea typeface="Comfortaa"/>
                <a:cs typeface="Comfortaa"/>
                <a:sym typeface="Comfortaa"/>
              </a:rPr>
              <a:t>…  anche il tuo cervello sarà sempre più allenato!</a:t>
            </a:r>
            <a:endParaRPr sz="1800" i="1">
              <a:solidFill>
                <a:srgbClr val="1F497D"/>
              </a:solidFill>
              <a:latin typeface="Comfortaa"/>
              <a:ea typeface="Comfortaa"/>
              <a:cs typeface="Comfortaa"/>
              <a:sym typeface="Comfortaa"/>
            </a:endParaRPr>
          </a:p>
          <a:p>
            <a:pPr marL="457200" lvl="0" indent="0" algn="just" rtl="0">
              <a:lnSpc>
                <a:spcPct val="80000"/>
              </a:lnSpc>
              <a:spcBef>
                <a:spcPts val="640"/>
              </a:spcBef>
              <a:spcAft>
                <a:spcPts val="0"/>
              </a:spcAft>
              <a:buNone/>
            </a:pPr>
            <a:endParaRPr sz="1800" i="1">
              <a:solidFill>
                <a:srgbClr val="1F497D"/>
              </a:solidFill>
              <a:latin typeface="Comfortaa"/>
              <a:ea typeface="Comfortaa"/>
              <a:cs typeface="Comfortaa"/>
              <a:sym typeface="Comfortaa"/>
            </a:endParaRPr>
          </a:p>
          <a:p>
            <a:pPr marL="457200" lvl="0" indent="-342900" algn="just" rtl="0">
              <a:lnSpc>
                <a:spcPct val="80000"/>
              </a:lnSpc>
              <a:spcBef>
                <a:spcPts val="64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L’impegno necessario è alto… </a:t>
            </a:r>
            <a:r>
              <a:rPr lang="it" sz="1800" i="1">
                <a:solidFill>
                  <a:srgbClr val="1F497D"/>
                </a:solidFill>
                <a:latin typeface="Comfortaa"/>
                <a:ea typeface="Comfortaa"/>
                <a:cs typeface="Comfortaa"/>
                <a:sym typeface="Comfortaa"/>
              </a:rPr>
              <a:t>conoscerai le strategie per “volare sempre più su”</a:t>
            </a:r>
            <a:endParaRPr sz="1800" i="1">
              <a:solidFill>
                <a:srgbClr val="1F497D"/>
              </a:solidFill>
              <a:latin typeface="Comfortaa"/>
              <a:ea typeface="Comfortaa"/>
              <a:cs typeface="Comfortaa"/>
              <a:sym typeface="Comfortaa"/>
            </a:endParaRPr>
          </a:p>
          <a:p>
            <a:pPr marL="457200" lvl="0" indent="0" algn="just" rtl="0">
              <a:lnSpc>
                <a:spcPct val="80000"/>
              </a:lnSpc>
              <a:spcBef>
                <a:spcPts val="640"/>
              </a:spcBef>
              <a:spcAft>
                <a:spcPts val="0"/>
              </a:spcAft>
              <a:buNone/>
            </a:pPr>
            <a:endParaRPr sz="1800" i="1">
              <a:solidFill>
                <a:srgbClr val="1F497D"/>
              </a:solidFill>
              <a:latin typeface="Comfortaa"/>
              <a:ea typeface="Comfortaa"/>
              <a:cs typeface="Comfortaa"/>
              <a:sym typeface="Comfortaa"/>
            </a:endParaRPr>
          </a:p>
          <a:p>
            <a:pPr marL="457200" lvl="0" indent="-342900" algn="just" rtl="0">
              <a:lnSpc>
                <a:spcPct val="80000"/>
              </a:lnSpc>
              <a:spcBef>
                <a:spcPts val="64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Verrà richiesta la partecipazione diretta alla vita scolastica </a:t>
            </a:r>
            <a:r>
              <a:rPr lang="it" sz="1800" i="1">
                <a:solidFill>
                  <a:srgbClr val="1F497D"/>
                </a:solidFill>
                <a:latin typeface="Comfortaa"/>
                <a:ea typeface="Comfortaa"/>
                <a:cs typeface="Comfortaa"/>
                <a:sym typeface="Comfortaa"/>
              </a:rPr>
              <a:t>e sarà una bellissima esperienza di crescita!</a:t>
            </a:r>
            <a:endParaRPr sz="1800" i="1">
              <a:solidFill>
                <a:srgbClr val="1F497D"/>
              </a:solidFill>
              <a:latin typeface="Comfortaa"/>
              <a:ea typeface="Comfortaa"/>
              <a:cs typeface="Comfortaa"/>
              <a:sym typeface="Comfortaa"/>
            </a:endParaRPr>
          </a:p>
          <a:p>
            <a:pPr marL="457200" lvl="0" indent="0" algn="just" rtl="0">
              <a:lnSpc>
                <a:spcPct val="80000"/>
              </a:lnSpc>
              <a:spcBef>
                <a:spcPts val="640"/>
              </a:spcBef>
              <a:spcAft>
                <a:spcPts val="0"/>
              </a:spcAft>
              <a:buNone/>
            </a:pPr>
            <a:endParaRPr sz="1800"/>
          </a:p>
        </p:txBody>
      </p:sp>
      <p:pic>
        <p:nvPicPr>
          <p:cNvPr id="218" name="Google Shape;218;p32"/>
          <p:cNvPicPr preferRelativeResize="0"/>
          <p:nvPr/>
        </p:nvPicPr>
        <p:blipFill>
          <a:blip r:embed="rId3">
            <a:alphaModFix/>
          </a:blip>
          <a:stretch>
            <a:fillRect/>
          </a:stretch>
        </p:blipFill>
        <p:spPr>
          <a:xfrm rot="1799412">
            <a:off x="7852890" y="423374"/>
            <a:ext cx="1099971" cy="435630"/>
          </a:xfrm>
          <a:prstGeom prst="rect">
            <a:avLst/>
          </a:prstGeom>
          <a:noFill/>
          <a:ln>
            <a:noFill/>
          </a:ln>
        </p:spPr>
      </p:pic>
      <p:pic>
        <p:nvPicPr>
          <p:cNvPr id="219" name="Google Shape;219;p32"/>
          <p:cNvPicPr preferRelativeResize="0"/>
          <p:nvPr/>
        </p:nvPicPr>
        <p:blipFill>
          <a:blip r:embed="rId4">
            <a:alphaModFix/>
          </a:blip>
          <a:stretch>
            <a:fillRect/>
          </a:stretch>
        </p:blipFill>
        <p:spPr>
          <a:xfrm rot="-1667022">
            <a:off x="241205" y="2426533"/>
            <a:ext cx="999591" cy="5029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2351125" y="445025"/>
            <a:ext cx="4888500" cy="572700"/>
          </a:xfrm>
          <a:prstGeom prst="rect">
            <a:avLst/>
          </a:prstGeom>
          <a:ln w="19050" cap="flat" cmpd="sng">
            <a:solidFill>
              <a:srgbClr val="1F497D"/>
            </a:solidFill>
            <a:prstDash val="dot"/>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Clr>
                <a:srgbClr val="1F497D"/>
              </a:buClr>
              <a:buSzPct val="133333"/>
              <a:buFont typeface="Libre Franklin Thin"/>
              <a:buNone/>
            </a:pPr>
            <a:r>
              <a:rPr lang="it" sz="2700" b="1">
                <a:solidFill>
                  <a:srgbClr val="1F497D"/>
                </a:solidFill>
                <a:latin typeface="Comfortaa"/>
                <a:ea typeface="Comfortaa"/>
                <a:cs typeface="Comfortaa"/>
                <a:sym typeface="Comfortaa"/>
              </a:rPr>
              <a:t>Un nuovo metodo di studio</a:t>
            </a:r>
            <a:endParaRPr/>
          </a:p>
        </p:txBody>
      </p:sp>
      <p:sp>
        <p:nvSpPr>
          <p:cNvPr id="225" name="Google Shape;225;p33"/>
          <p:cNvSpPr txBox="1"/>
          <p:nvPr/>
        </p:nvSpPr>
        <p:spPr>
          <a:xfrm>
            <a:off x="573000" y="1268675"/>
            <a:ext cx="7998000" cy="3536100"/>
          </a:xfrm>
          <a:prstGeom prst="rect">
            <a:avLst/>
          </a:prstGeom>
          <a:noFill/>
          <a:ln>
            <a:noFill/>
          </a:ln>
        </p:spPr>
        <p:txBody>
          <a:bodyPr spcFirstLastPara="1" wrap="square" lIns="91425" tIns="91425" rIns="91425" bIns="91425" anchor="t" anchorCtr="0">
            <a:spAutoFit/>
          </a:bodyPr>
          <a:lstStyle/>
          <a:p>
            <a:pPr marL="0" lvl="0" indent="0" algn="just" rtl="0">
              <a:spcBef>
                <a:spcPts val="592"/>
              </a:spcBef>
              <a:spcAft>
                <a:spcPts val="0"/>
              </a:spcAft>
              <a:buNone/>
            </a:pPr>
            <a:r>
              <a:rPr lang="it" sz="1800" b="1" i="1">
                <a:solidFill>
                  <a:srgbClr val="1F497D"/>
                </a:solidFill>
                <a:latin typeface="Comfortaa"/>
                <a:ea typeface="Comfortaa"/>
                <a:cs typeface="Comfortaa"/>
                <a:sym typeface="Comfortaa"/>
              </a:rPr>
              <a:t>Alcuni consigli</a:t>
            </a:r>
            <a:r>
              <a:rPr lang="it" sz="1800" b="1">
                <a:solidFill>
                  <a:srgbClr val="1F497D"/>
                </a:solidFill>
                <a:latin typeface="Comfortaa"/>
                <a:ea typeface="Comfortaa"/>
                <a:cs typeface="Comfortaa"/>
                <a:sym typeface="Comfortaa"/>
              </a:rPr>
              <a:t>…</a:t>
            </a:r>
            <a:endParaRPr sz="1800" b="1">
              <a:solidFill>
                <a:srgbClr val="1F497D"/>
              </a:solidFill>
              <a:latin typeface="Comfortaa"/>
              <a:ea typeface="Comfortaa"/>
              <a:cs typeface="Comfortaa"/>
              <a:sym typeface="Comfortaa"/>
            </a:endParaRPr>
          </a:p>
          <a:p>
            <a:pPr marL="0" lvl="0" indent="0" algn="just" rtl="0">
              <a:spcBef>
                <a:spcPts val="592"/>
              </a:spcBef>
              <a:spcAft>
                <a:spcPts val="0"/>
              </a:spcAft>
              <a:buClr>
                <a:schemeClr val="dk1"/>
              </a:buClr>
              <a:buSzPts val="1100"/>
              <a:buFont typeface="Arial"/>
              <a:buNone/>
            </a:pPr>
            <a:endParaRPr sz="1800">
              <a:solidFill>
                <a:srgbClr val="1F497D"/>
              </a:solidFill>
              <a:latin typeface="Comfortaa"/>
              <a:ea typeface="Comfortaa"/>
              <a:cs typeface="Comfortaa"/>
              <a:sym typeface="Comfortaa"/>
            </a:endParaRPr>
          </a:p>
          <a:p>
            <a:pPr marL="457200" lvl="0" indent="-342900" algn="just" rtl="0">
              <a:spcBef>
                <a:spcPts val="592"/>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Prendi appunti seguendo le spiegazioni in classe</a:t>
            </a:r>
            <a:endParaRPr sz="1800">
              <a:solidFill>
                <a:srgbClr val="1F497D"/>
              </a:solidFill>
              <a:latin typeface="Comfortaa"/>
              <a:ea typeface="Comfortaa"/>
              <a:cs typeface="Comfortaa"/>
              <a:sym typeface="Comfortaa"/>
            </a:endParaRPr>
          </a:p>
          <a:p>
            <a:pPr marL="457200" lvl="0" indent="-342900" algn="just" rtl="0">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Costruisci mappe concettuali</a:t>
            </a:r>
            <a:endParaRPr sz="1800">
              <a:solidFill>
                <a:srgbClr val="1F497D"/>
              </a:solidFill>
              <a:latin typeface="Comfortaa"/>
              <a:ea typeface="Comfortaa"/>
              <a:cs typeface="Comfortaa"/>
              <a:sym typeface="Comfortaa"/>
            </a:endParaRPr>
          </a:p>
          <a:p>
            <a:pPr marL="457200" lvl="0" indent="-342900" algn="just" rtl="0">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Applicati con assiduità, tutti i giorni</a:t>
            </a:r>
            <a:endParaRPr sz="1800">
              <a:solidFill>
                <a:srgbClr val="1F497D"/>
              </a:solidFill>
              <a:latin typeface="Comfortaa"/>
              <a:ea typeface="Comfortaa"/>
              <a:cs typeface="Comfortaa"/>
              <a:sym typeface="Comfortaa"/>
            </a:endParaRPr>
          </a:p>
          <a:p>
            <a:pPr marL="457200" lvl="0" indent="-342900" algn="just" rtl="0">
              <a:spcBef>
                <a:spcPts val="0"/>
              </a:spcBef>
              <a:spcAft>
                <a:spcPts val="0"/>
              </a:spcAft>
              <a:buClr>
                <a:srgbClr val="1F497D"/>
              </a:buClr>
              <a:buSzPts val="1800"/>
              <a:buFont typeface="Comfortaa"/>
              <a:buChar char="●"/>
            </a:pPr>
            <a:r>
              <a:rPr lang="it" sz="1800">
                <a:solidFill>
                  <a:srgbClr val="1F497D"/>
                </a:solidFill>
                <a:latin typeface="Comfortaa"/>
                <a:ea typeface="Comfortaa"/>
                <a:cs typeface="Comfortaa"/>
                <a:sym typeface="Comfortaa"/>
              </a:rPr>
              <a:t>Rileggi la lezione del giorno, sottolinea le parti più importanti e ripeti ad alta voce per riascoltarti ed eventualmente correggerti</a:t>
            </a:r>
            <a:endParaRPr sz="1800">
              <a:solidFill>
                <a:srgbClr val="1F497D"/>
              </a:solidFill>
              <a:latin typeface="Comfortaa"/>
              <a:ea typeface="Comfortaa"/>
              <a:cs typeface="Comfortaa"/>
              <a:sym typeface="Comfortaa"/>
            </a:endParaRPr>
          </a:p>
          <a:p>
            <a:pPr marL="0" lvl="0" indent="0" algn="just" rtl="0">
              <a:spcBef>
                <a:spcPts val="592"/>
              </a:spcBef>
              <a:spcAft>
                <a:spcPts val="0"/>
              </a:spcAft>
              <a:buClr>
                <a:schemeClr val="dk1"/>
              </a:buClr>
              <a:buSzPts val="1100"/>
              <a:buFont typeface="Arial"/>
              <a:buNone/>
            </a:pPr>
            <a:endParaRPr sz="1800">
              <a:solidFill>
                <a:srgbClr val="1F497D"/>
              </a:solidFill>
              <a:latin typeface="Comfortaa"/>
              <a:ea typeface="Comfortaa"/>
              <a:cs typeface="Comfortaa"/>
              <a:sym typeface="Comfortaa"/>
            </a:endParaRPr>
          </a:p>
          <a:p>
            <a:pPr marL="4572000" lvl="0" indent="457200" algn="just" rtl="0">
              <a:spcBef>
                <a:spcPts val="592"/>
              </a:spcBef>
              <a:spcAft>
                <a:spcPts val="0"/>
              </a:spcAft>
              <a:buClr>
                <a:schemeClr val="dk1"/>
              </a:buClr>
              <a:buSzPts val="1100"/>
              <a:buFont typeface="Arial"/>
              <a:buNone/>
            </a:pPr>
            <a:r>
              <a:rPr lang="it" sz="1800" b="1">
                <a:solidFill>
                  <a:srgbClr val="1F497D"/>
                </a:solidFill>
                <a:latin typeface="Comfortaa"/>
                <a:ea typeface="Comfortaa"/>
                <a:cs typeface="Comfortaa"/>
                <a:sym typeface="Comfortaa"/>
              </a:rPr>
              <a:t>…</a:t>
            </a:r>
            <a:r>
              <a:rPr lang="it" sz="1800" b="1" i="1">
                <a:solidFill>
                  <a:srgbClr val="1F497D"/>
                </a:solidFill>
                <a:latin typeface="Comfortaa"/>
                <a:ea typeface="Comfortaa"/>
                <a:cs typeface="Comfortaa"/>
                <a:sym typeface="Comfortaa"/>
              </a:rPr>
              <a:t> e sarai al top!</a:t>
            </a:r>
            <a:endParaRPr sz="1800" b="1" i="1">
              <a:solidFill>
                <a:srgbClr val="1F497D"/>
              </a:solidFill>
              <a:latin typeface="Libre Franklin"/>
              <a:ea typeface="Libre Franklin"/>
              <a:cs typeface="Libre Franklin"/>
              <a:sym typeface="Libre Franklin"/>
            </a:endParaRPr>
          </a:p>
          <a:p>
            <a:pPr marL="0" lvl="0" indent="0" algn="just" rtl="0">
              <a:spcBef>
                <a:spcPts val="0"/>
              </a:spcBef>
              <a:spcAft>
                <a:spcPts val="0"/>
              </a:spcAft>
              <a:buNone/>
            </a:pPr>
            <a:endParaRPr sz="1800"/>
          </a:p>
        </p:txBody>
      </p:sp>
      <p:pic>
        <p:nvPicPr>
          <p:cNvPr id="226" name="Google Shape;226;p33"/>
          <p:cNvPicPr preferRelativeResize="0"/>
          <p:nvPr/>
        </p:nvPicPr>
        <p:blipFill>
          <a:blip r:embed="rId3">
            <a:alphaModFix/>
          </a:blip>
          <a:stretch>
            <a:fillRect/>
          </a:stretch>
        </p:blipFill>
        <p:spPr>
          <a:xfrm>
            <a:off x="7112750" y="1848198"/>
            <a:ext cx="602841" cy="572700"/>
          </a:xfrm>
          <a:prstGeom prst="rect">
            <a:avLst/>
          </a:prstGeom>
          <a:noFill/>
          <a:ln>
            <a:noFill/>
          </a:ln>
        </p:spPr>
      </p:pic>
      <p:pic>
        <p:nvPicPr>
          <p:cNvPr id="227" name="Google Shape;227;p33"/>
          <p:cNvPicPr preferRelativeResize="0"/>
          <p:nvPr/>
        </p:nvPicPr>
        <p:blipFill>
          <a:blip r:embed="rId4">
            <a:alphaModFix/>
          </a:blip>
          <a:stretch>
            <a:fillRect/>
          </a:stretch>
        </p:blipFill>
        <p:spPr>
          <a:xfrm>
            <a:off x="253618" y="3924400"/>
            <a:ext cx="976725" cy="1186300"/>
          </a:xfrm>
          <a:prstGeom prst="rect">
            <a:avLst/>
          </a:prstGeom>
          <a:noFill/>
          <a:ln>
            <a:noFill/>
          </a:ln>
        </p:spPr>
      </p:pic>
      <p:pic>
        <p:nvPicPr>
          <p:cNvPr id="228" name="Google Shape;228;p33"/>
          <p:cNvPicPr preferRelativeResize="0"/>
          <p:nvPr/>
        </p:nvPicPr>
        <p:blipFill>
          <a:blip r:embed="rId5">
            <a:alphaModFix/>
          </a:blip>
          <a:stretch>
            <a:fillRect/>
          </a:stretch>
        </p:blipFill>
        <p:spPr>
          <a:xfrm>
            <a:off x="7483025" y="100513"/>
            <a:ext cx="1551300" cy="1261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670625" y="583450"/>
            <a:ext cx="7666500" cy="356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rgbClr val="002060"/>
              </a:solidFill>
              <a:latin typeface="Comfortaa"/>
              <a:ea typeface="Comfortaa"/>
              <a:cs typeface="Comfortaa"/>
              <a:sym typeface="Comfortaa"/>
            </a:endParaRPr>
          </a:p>
          <a:p>
            <a:pPr marL="2286000" lvl="0" indent="457200" algn="ctr" rtl="0">
              <a:spcBef>
                <a:spcPts val="0"/>
              </a:spcBef>
              <a:spcAft>
                <a:spcPts val="0"/>
              </a:spcAft>
              <a:buNone/>
            </a:pPr>
            <a:r>
              <a:rPr lang="it" b="1" dirty="0">
                <a:solidFill>
                  <a:srgbClr val="002060"/>
                </a:solidFill>
                <a:latin typeface="Comfortaa"/>
                <a:ea typeface="Comfortaa"/>
                <a:cs typeface="Comfortaa"/>
                <a:sym typeface="Comfortaa"/>
              </a:rPr>
              <a:t> </a:t>
            </a:r>
            <a:endParaRPr b="1" dirty="0">
              <a:solidFill>
                <a:srgbClr val="002060"/>
              </a:solidFill>
              <a:latin typeface="Comfortaa"/>
              <a:ea typeface="Comfortaa"/>
              <a:cs typeface="Comfortaa"/>
              <a:sym typeface="Comfortaa"/>
            </a:endParaRPr>
          </a:p>
          <a:p>
            <a:pPr marL="1170000" lvl="0" indent="-179999" algn="ctr" rtl="0">
              <a:spcBef>
                <a:spcPts val="0"/>
              </a:spcBef>
              <a:spcAft>
                <a:spcPts val="0"/>
              </a:spcAft>
              <a:buNone/>
            </a:pPr>
            <a:r>
              <a:rPr lang="it" b="1" dirty="0">
                <a:solidFill>
                  <a:srgbClr val="002060"/>
                </a:solidFill>
                <a:latin typeface="Comfortaa"/>
                <a:ea typeface="Comfortaa"/>
                <a:cs typeface="Comfortaa"/>
                <a:sym typeface="Comfortaa"/>
              </a:rPr>
              <a:t>E LA FAMIGLIA?</a:t>
            </a:r>
            <a:endParaRPr b="1" dirty="0">
              <a:solidFill>
                <a:srgbClr val="002060"/>
              </a:solidFill>
              <a:latin typeface="Comfortaa"/>
              <a:ea typeface="Comfortaa"/>
              <a:cs typeface="Comfortaa"/>
              <a:sym typeface="Comfortaa"/>
            </a:endParaRPr>
          </a:p>
          <a:p>
            <a:pPr marL="1170000" lvl="0" indent="-179999" algn="l" rtl="0">
              <a:spcBef>
                <a:spcPts val="0"/>
              </a:spcBef>
              <a:spcAft>
                <a:spcPts val="0"/>
              </a:spcAft>
              <a:buNone/>
            </a:pPr>
            <a:endParaRPr b="1" dirty="0">
              <a:solidFill>
                <a:srgbClr val="002060"/>
              </a:solidFill>
              <a:latin typeface="Comfortaa"/>
              <a:ea typeface="Comfortaa"/>
              <a:cs typeface="Comfortaa"/>
              <a:sym typeface="Comfortaa"/>
            </a:endParaRPr>
          </a:p>
          <a:p>
            <a:pPr marL="1170000" lvl="0" indent="-179999" algn="ctr" rtl="0">
              <a:spcBef>
                <a:spcPts val="0"/>
              </a:spcBef>
              <a:spcAft>
                <a:spcPts val="0"/>
              </a:spcAft>
              <a:buNone/>
            </a:pPr>
            <a:r>
              <a:rPr lang="it" b="1" dirty="0">
                <a:solidFill>
                  <a:srgbClr val="002060"/>
                </a:solidFill>
                <a:latin typeface="Comfortaa"/>
                <a:ea typeface="Comfortaa"/>
                <a:cs typeface="Comfortaa"/>
                <a:sym typeface="Comfortaa"/>
              </a:rPr>
              <a:t>Come può accompagnare nella scelta?  </a:t>
            </a:r>
            <a:endParaRPr b="1" dirty="0">
              <a:solidFill>
                <a:srgbClr val="002060"/>
              </a:solidFill>
              <a:latin typeface="Comfortaa"/>
              <a:ea typeface="Comfortaa"/>
              <a:cs typeface="Comfortaa"/>
              <a:sym typeface="Comfortaa"/>
            </a:endParaRPr>
          </a:p>
          <a:p>
            <a:pPr marL="2286000" lvl="0" indent="457200" algn="ctr" rtl="0">
              <a:spcBef>
                <a:spcPts val="0"/>
              </a:spcBef>
              <a:spcAft>
                <a:spcPts val="0"/>
              </a:spcAft>
              <a:buClr>
                <a:schemeClr val="dk1"/>
              </a:buClr>
              <a:buSzPts val="1100"/>
              <a:buFont typeface="Arial"/>
              <a:buNone/>
            </a:pPr>
            <a:endParaRPr dirty="0"/>
          </a:p>
        </p:txBody>
      </p:sp>
      <p:pic>
        <p:nvPicPr>
          <p:cNvPr id="234" name="Google Shape;234;p34"/>
          <p:cNvPicPr preferRelativeResize="0"/>
          <p:nvPr/>
        </p:nvPicPr>
        <p:blipFill rotWithShape="1">
          <a:blip r:embed="rId3">
            <a:alphaModFix/>
          </a:blip>
          <a:srcRect/>
          <a:stretch/>
        </p:blipFill>
        <p:spPr>
          <a:xfrm>
            <a:off x="441137" y="402856"/>
            <a:ext cx="1109568" cy="1066892"/>
          </a:xfrm>
          <a:prstGeom prst="rect">
            <a:avLst/>
          </a:prstGeom>
          <a:noFill/>
          <a:ln>
            <a:noFill/>
          </a:ln>
        </p:spPr>
      </p:pic>
      <p:pic>
        <p:nvPicPr>
          <p:cNvPr id="235" name="Google Shape;235;p34"/>
          <p:cNvPicPr preferRelativeResize="0"/>
          <p:nvPr/>
        </p:nvPicPr>
        <p:blipFill rotWithShape="1">
          <a:blip r:embed="rId3">
            <a:alphaModFix/>
          </a:blip>
          <a:srcRect/>
          <a:stretch/>
        </p:blipFill>
        <p:spPr>
          <a:xfrm>
            <a:off x="7564137" y="3754431"/>
            <a:ext cx="1109568" cy="1066892"/>
          </a:xfrm>
          <a:prstGeom prst="rect">
            <a:avLst/>
          </a:prstGeom>
          <a:noFill/>
          <a:ln>
            <a:noFill/>
          </a:ln>
        </p:spPr>
      </p:pic>
      <p:pic>
        <p:nvPicPr>
          <p:cNvPr id="236" name="Google Shape;236;p34"/>
          <p:cNvPicPr preferRelativeResize="0"/>
          <p:nvPr/>
        </p:nvPicPr>
        <p:blipFill>
          <a:blip r:embed="rId4">
            <a:alphaModFix/>
          </a:blip>
          <a:stretch>
            <a:fillRect/>
          </a:stretch>
        </p:blipFill>
        <p:spPr>
          <a:xfrm>
            <a:off x="670625" y="3437250"/>
            <a:ext cx="1428750" cy="1428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p:nvPr/>
        </p:nvSpPr>
        <p:spPr>
          <a:xfrm>
            <a:off x="217950" y="317175"/>
            <a:ext cx="8708100" cy="3324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900" dirty="0">
                <a:solidFill>
                  <a:srgbClr val="002060"/>
                </a:solidFill>
                <a:latin typeface="Comfortaa"/>
                <a:ea typeface="Comfortaa"/>
                <a:cs typeface="Comfortaa"/>
                <a:sym typeface="Comfortaa"/>
              </a:rPr>
              <a:t>Come </a:t>
            </a:r>
            <a:r>
              <a:rPr lang="it" sz="1900" b="1" dirty="0">
                <a:solidFill>
                  <a:srgbClr val="002060"/>
                </a:solidFill>
                <a:latin typeface="Comfortaa"/>
                <a:ea typeface="Comfortaa"/>
                <a:cs typeface="Comfortaa"/>
                <a:sym typeface="Comfortaa"/>
              </a:rPr>
              <a:t>GENITORE</a:t>
            </a:r>
            <a:r>
              <a:rPr lang="it" sz="1900" dirty="0">
                <a:solidFill>
                  <a:srgbClr val="002060"/>
                </a:solidFill>
                <a:latin typeface="Comfortaa"/>
                <a:ea typeface="Comfortaa"/>
                <a:cs typeface="Comfortaa"/>
                <a:sym typeface="Comfortaa"/>
              </a:rPr>
              <a:t> il mio compito è </a:t>
            </a:r>
            <a:r>
              <a:rPr lang="it" sz="1900" b="1" dirty="0">
                <a:solidFill>
                  <a:srgbClr val="002060"/>
                </a:solidFill>
                <a:latin typeface="Comfortaa"/>
                <a:ea typeface="Comfortaa"/>
                <a:cs typeface="Comfortaa"/>
                <a:sym typeface="Comfortaa"/>
              </a:rPr>
              <a:t>supportare</a:t>
            </a:r>
            <a:r>
              <a:rPr lang="it" sz="1900" dirty="0">
                <a:solidFill>
                  <a:srgbClr val="002060"/>
                </a:solidFill>
                <a:latin typeface="Comfortaa"/>
                <a:ea typeface="Comfortaa"/>
                <a:cs typeface="Comfortaa"/>
                <a:sym typeface="Comfortaa"/>
              </a:rPr>
              <a:t> mia/o figlia/o nella </a:t>
            </a:r>
            <a:r>
              <a:rPr lang="it" sz="1900" b="1" dirty="0">
                <a:solidFill>
                  <a:srgbClr val="002060"/>
                </a:solidFill>
                <a:latin typeface="Comfortaa"/>
                <a:ea typeface="Comfortaa"/>
                <a:cs typeface="Comfortaa"/>
                <a:sym typeface="Comfortaa"/>
              </a:rPr>
              <a:t>scelta</a:t>
            </a:r>
            <a:r>
              <a:rPr lang="it" sz="1900" dirty="0">
                <a:solidFill>
                  <a:srgbClr val="002060"/>
                </a:solidFill>
                <a:latin typeface="Comfortaa"/>
                <a:ea typeface="Comfortaa"/>
                <a:cs typeface="Comfortaa"/>
                <a:sym typeface="Comfortaa"/>
              </a:rPr>
              <a:t>:</a:t>
            </a:r>
            <a:endParaRPr sz="1900" dirty="0">
              <a:solidFill>
                <a:srgbClr val="002060"/>
              </a:solidFill>
              <a:latin typeface="Comfortaa"/>
              <a:ea typeface="Comfortaa"/>
              <a:cs typeface="Comfortaa"/>
              <a:sym typeface="Comfortaa"/>
            </a:endParaRPr>
          </a:p>
          <a:p>
            <a:pPr marL="457200" lvl="0" indent="-342900" algn="just" rtl="0">
              <a:spcBef>
                <a:spcPts val="600"/>
              </a:spcBef>
              <a:spcAft>
                <a:spcPts val="0"/>
              </a:spcAft>
              <a:buClr>
                <a:srgbClr val="980000"/>
              </a:buClr>
              <a:buSzPts val="1800"/>
              <a:buFont typeface="+mj-lt"/>
              <a:buAutoNum type="arabicPeriod"/>
            </a:pPr>
            <a:r>
              <a:rPr lang="it" sz="1800" dirty="0">
                <a:solidFill>
                  <a:srgbClr val="002060"/>
                </a:solidFill>
                <a:latin typeface="Comfortaa"/>
                <a:ea typeface="Comfortaa"/>
                <a:cs typeface="Comfortaa"/>
                <a:sym typeface="Comfortaa"/>
              </a:rPr>
              <a:t>mi devo ricordare che </a:t>
            </a:r>
            <a:r>
              <a:rPr lang="it" sz="1800" b="1" dirty="0">
                <a:solidFill>
                  <a:srgbClr val="002060"/>
                </a:solidFill>
                <a:latin typeface="Comfortaa"/>
                <a:ea typeface="Comfortaa"/>
                <a:cs typeface="Comfortaa"/>
                <a:sym typeface="Comfortaa"/>
              </a:rPr>
              <a:t>OGGI</a:t>
            </a:r>
            <a:r>
              <a:rPr lang="it" sz="1800" dirty="0">
                <a:solidFill>
                  <a:srgbClr val="002060"/>
                </a:solidFill>
                <a:latin typeface="Comfortaa"/>
                <a:ea typeface="Comfortaa"/>
                <a:cs typeface="Comfortaa"/>
                <a:sym typeface="Comfortaa"/>
              </a:rPr>
              <a:t> il mondo del lavoro e la società sono in continuo cambiamento: fra pochi anni molte </a:t>
            </a:r>
            <a:r>
              <a:rPr lang="it" sz="1800" b="1" dirty="0">
                <a:solidFill>
                  <a:srgbClr val="002060"/>
                </a:solidFill>
                <a:latin typeface="Comfortaa"/>
                <a:ea typeface="Comfortaa"/>
                <a:cs typeface="Comfortaa"/>
                <a:sym typeface="Comfortaa"/>
              </a:rPr>
              <a:t>professioni</a:t>
            </a:r>
            <a:r>
              <a:rPr lang="it" sz="1800" dirty="0">
                <a:solidFill>
                  <a:srgbClr val="002060"/>
                </a:solidFill>
                <a:latin typeface="Comfortaa"/>
                <a:ea typeface="Comfortaa"/>
                <a:cs typeface="Comfortaa"/>
                <a:sym typeface="Comfortaa"/>
              </a:rPr>
              <a:t> saranno scomparse e/o sostituite da altre che ancora non esistono e, soprattutto, </a:t>
            </a:r>
            <a:r>
              <a:rPr lang="it" sz="1800" b="1" dirty="0">
                <a:solidFill>
                  <a:srgbClr val="002060"/>
                </a:solidFill>
                <a:latin typeface="Comfortaa"/>
                <a:ea typeface="Comfortaa"/>
                <a:cs typeface="Comfortaa"/>
                <a:sym typeface="Comfortaa"/>
              </a:rPr>
              <a:t>non</a:t>
            </a:r>
            <a:r>
              <a:rPr lang="it" sz="1800" dirty="0">
                <a:solidFill>
                  <a:srgbClr val="002060"/>
                </a:solidFill>
                <a:latin typeface="Comfortaa"/>
                <a:ea typeface="Comfortaa"/>
                <a:cs typeface="Comfortaa"/>
                <a:sym typeface="Comfortaa"/>
              </a:rPr>
              <a:t> sono </a:t>
            </a:r>
            <a:r>
              <a:rPr lang="it" sz="1800" b="1" dirty="0">
                <a:solidFill>
                  <a:srgbClr val="002060"/>
                </a:solidFill>
                <a:latin typeface="Comfortaa"/>
                <a:ea typeface="Comfortaa"/>
                <a:cs typeface="Comfortaa"/>
                <a:sym typeface="Comfortaa"/>
              </a:rPr>
              <a:t>prevedibili</a:t>
            </a:r>
            <a:r>
              <a:rPr lang="it" sz="1800" dirty="0">
                <a:solidFill>
                  <a:srgbClr val="002060"/>
                </a:solidFill>
                <a:latin typeface="Comfortaa"/>
                <a:ea typeface="Comfortaa"/>
                <a:cs typeface="Comfortaa"/>
                <a:sym typeface="Comfortaa"/>
              </a:rPr>
              <a:t>;</a:t>
            </a:r>
            <a:endParaRPr sz="1800" dirty="0">
              <a:solidFill>
                <a:srgbClr val="002060"/>
              </a:solidFill>
              <a:latin typeface="Comfortaa"/>
              <a:ea typeface="Comfortaa"/>
              <a:cs typeface="Comfortaa"/>
              <a:sym typeface="Comfortaa"/>
            </a:endParaRPr>
          </a:p>
          <a:p>
            <a:pPr marL="685800" lvl="0" indent="-228600" algn="just" rtl="0">
              <a:spcBef>
                <a:spcPts val="600"/>
              </a:spcBef>
              <a:spcAft>
                <a:spcPts val="0"/>
              </a:spcAft>
              <a:buFont typeface="+mj-lt"/>
              <a:buAutoNum type="arabicPeriod"/>
            </a:pPr>
            <a:endParaRPr sz="700" dirty="0">
              <a:solidFill>
                <a:srgbClr val="002060"/>
              </a:solidFill>
              <a:latin typeface="Comfortaa"/>
              <a:ea typeface="Comfortaa"/>
              <a:cs typeface="Comfortaa"/>
              <a:sym typeface="Comfortaa"/>
            </a:endParaRPr>
          </a:p>
          <a:p>
            <a:pPr marL="457200" lvl="0" indent="-342900" algn="just" rtl="0">
              <a:spcBef>
                <a:spcPts val="600"/>
              </a:spcBef>
              <a:spcAft>
                <a:spcPts val="0"/>
              </a:spcAft>
              <a:buClr>
                <a:srgbClr val="980000"/>
              </a:buClr>
              <a:buSzPts val="1800"/>
              <a:buFont typeface="+mj-lt"/>
              <a:buAutoNum type="arabicPeriod"/>
            </a:pPr>
            <a:r>
              <a:rPr lang="it" sz="1800" dirty="0">
                <a:solidFill>
                  <a:srgbClr val="002060"/>
                </a:solidFill>
                <a:latin typeface="Comfortaa"/>
                <a:ea typeface="Comfortaa"/>
                <a:cs typeface="Comfortaa"/>
                <a:sym typeface="Comfortaa"/>
              </a:rPr>
              <a:t>mi devo ricordare che sarà lei/lui a frequentare la nuova scuola ed io </a:t>
            </a:r>
            <a:r>
              <a:rPr lang="it" sz="1800" b="1" dirty="0">
                <a:solidFill>
                  <a:srgbClr val="002060"/>
                </a:solidFill>
                <a:latin typeface="Comfortaa"/>
                <a:ea typeface="Comfortaa"/>
                <a:cs typeface="Comfortaa"/>
                <a:sym typeface="Comfortaa"/>
              </a:rPr>
              <a:t>non posso sostituirmi</a:t>
            </a:r>
            <a:r>
              <a:rPr lang="it" sz="1800" dirty="0">
                <a:solidFill>
                  <a:srgbClr val="002060"/>
                </a:solidFill>
                <a:latin typeface="Comfortaa"/>
                <a:ea typeface="Comfortaa"/>
                <a:cs typeface="Comfortaa"/>
                <a:sym typeface="Comfortaa"/>
              </a:rPr>
              <a:t> a lei/lui: il suo percorso potrebbe NON  corrispondere a quello che io mi aspetto!</a:t>
            </a:r>
            <a:endParaRPr sz="1800" dirty="0">
              <a:solidFill>
                <a:schemeClr val="dk1"/>
              </a:solidFill>
            </a:endParaRPr>
          </a:p>
          <a:p>
            <a:pPr marL="0" lvl="0" indent="0" algn="just" rtl="0">
              <a:spcBef>
                <a:spcPts val="0"/>
              </a:spcBef>
              <a:spcAft>
                <a:spcPts val="0"/>
              </a:spcAft>
              <a:buNone/>
            </a:pPr>
            <a:endParaRPr sz="1800" dirty="0"/>
          </a:p>
        </p:txBody>
      </p:sp>
      <p:pic>
        <p:nvPicPr>
          <p:cNvPr id="242" name="Google Shape;242;p35"/>
          <p:cNvPicPr preferRelativeResize="0"/>
          <p:nvPr/>
        </p:nvPicPr>
        <p:blipFill rotWithShape="1">
          <a:blip r:embed="rId3">
            <a:alphaModFix/>
          </a:blip>
          <a:srcRect l="59560" t="22425" r="5580" b="49255"/>
          <a:stretch/>
        </p:blipFill>
        <p:spPr>
          <a:xfrm>
            <a:off x="4605701" y="3692649"/>
            <a:ext cx="4320350" cy="1359650"/>
          </a:xfrm>
          <a:prstGeom prst="rect">
            <a:avLst/>
          </a:prstGeom>
          <a:noFill/>
          <a:ln>
            <a:noFill/>
          </a:ln>
        </p:spPr>
      </p:pic>
      <p:pic>
        <p:nvPicPr>
          <p:cNvPr id="243" name="Google Shape;243;p35"/>
          <p:cNvPicPr preferRelativeResize="0"/>
          <p:nvPr/>
        </p:nvPicPr>
        <p:blipFill>
          <a:blip r:embed="rId4">
            <a:alphaModFix/>
          </a:blip>
          <a:stretch>
            <a:fillRect/>
          </a:stretch>
        </p:blipFill>
        <p:spPr>
          <a:xfrm>
            <a:off x="158650" y="3662400"/>
            <a:ext cx="1481100" cy="1481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6"/>
          <p:cNvPicPr preferRelativeResize="0"/>
          <p:nvPr/>
        </p:nvPicPr>
        <p:blipFill rotWithShape="1">
          <a:blip r:embed="rId3">
            <a:alphaModFix/>
          </a:blip>
          <a:srcRect/>
          <a:stretch/>
        </p:blipFill>
        <p:spPr>
          <a:xfrm>
            <a:off x="225672" y="268926"/>
            <a:ext cx="2925434" cy="1773544"/>
          </a:xfrm>
          <a:prstGeom prst="rect">
            <a:avLst/>
          </a:prstGeom>
          <a:noFill/>
          <a:ln>
            <a:noFill/>
          </a:ln>
        </p:spPr>
      </p:pic>
      <p:sp>
        <p:nvSpPr>
          <p:cNvPr id="249" name="Google Shape;249;p36"/>
          <p:cNvSpPr txBox="1"/>
          <p:nvPr/>
        </p:nvSpPr>
        <p:spPr>
          <a:xfrm>
            <a:off x="645450" y="2344950"/>
            <a:ext cx="7853100" cy="2277900"/>
          </a:xfrm>
          <a:prstGeom prst="rect">
            <a:avLst/>
          </a:prstGeom>
          <a:noFill/>
          <a:ln>
            <a:noFill/>
          </a:ln>
        </p:spPr>
        <p:txBody>
          <a:bodyPr spcFirstLastPara="1" wrap="square" lIns="91425" tIns="91425" rIns="91425" bIns="91425" anchor="t" anchorCtr="0">
            <a:spAutoFit/>
          </a:bodyPr>
          <a:lstStyle/>
          <a:p>
            <a:pPr marL="457200" lvl="0" indent="0" algn="just" rtl="0">
              <a:spcBef>
                <a:spcPts val="600"/>
              </a:spcBef>
              <a:spcAft>
                <a:spcPts val="0"/>
              </a:spcAft>
              <a:buNone/>
            </a:pPr>
            <a:r>
              <a:rPr lang="it" sz="1700">
                <a:solidFill>
                  <a:srgbClr val="980000"/>
                </a:solidFill>
                <a:latin typeface="Comfortaa"/>
                <a:ea typeface="Comfortaa"/>
                <a:cs typeface="Comfortaa"/>
                <a:sym typeface="Comfortaa"/>
              </a:rPr>
              <a:t>4.</a:t>
            </a:r>
            <a:br>
              <a:rPr lang="it" sz="1700">
                <a:solidFill>
                  <a:schemeClr val="dk1"/>
                </a:solidFill>
                <a:latin typeface="Comfortaa"/>
                <a:ea typeface="Comfortaa"/>
                <a:cs typeface="Comfortaa"/>
                <a:sym typeface="Comfortaa"/>
              </a:rPr>
            </a:br>
            <a:r>
              <a:rPr lang="it" sz="1700">
                <a:solidFill>
                  <a:srgbClr val="002060"/>
                </a:solidFill>
                <a:latin typeface="Comfortaa"/>
                <a:ea typeface="Comfortaa"/>
                <a:cs typeface="Comfortaa"/>
                <a:sym typeface="Comfortaa"/>
              </a:rPr>
              <a:t>Mi devo ricordare che un percorso che </a:t>
            </a:r>
            <a:r>
              <a:rPr lang="it" sz="1700" b="1">
                <a:solidFill>
                  <a:srgbClr val="002060"/>
                </a:solidFill>
                <a:latin typeface="Comfortaa"/>
                <a:ea typeface="Comfortaa"/>
                <a:cs typeface="Comfortaa"/>
                <a:sym typeface="Comfortaa"/>
              </a:rPr>
              <a:t>valorizzi</a:t>
            </a:r>
            <a:r>
              <a:rPr lang="it" sz="1700">
                <a:solidFill>
                  <a:srgbClr val="002060"/>
                </a:solidFill>
                <a:latin typeface="Comfortaa"/>
                <a:ea typeface="Comfortaa"/>
                <a:cs typeface="Comfortaa"/>
                <a:sym typeface="Comfortaa"/>
              </a:rPr>
              <a:t> i suoi </a:t>
            </a:r>
            <a:r>
              <a:rPr lang="it" sz="1700" b="1">
                <a:solidFill>
                  <a:srgbClr val="002060"/>
                </a:solidFill>
                <a:latin typeface="Comfortaa"/>
                <a:ea typeface="Comfortaa"/>
                <a:cs typeface="Comfortaa"/>
                <a:sym typeface="Comfortaa"/>
              </a:rPr>
              <a:t>interessi</a:t>
            </a:r>
            <a:r>
              <a:rPr lang="it" sz="1700">
                <a:solidFill>
                  <a:srgbClr val="002060"/>
                </a:solidFill>
                <a:latin typeface="Comfortaa"/>
                <a:ea typeface="Comfortaa"/>
                <a:cs typeface="Comfortaa"/>
                <a:sym typeface="Comfortaa"/>
              </a:rPr>
              <a:t> e le sue </a:t>
            </a:r>
            <a:r>
              <a:rPr lang="it" sz="1700" b="1">
                <a:solidFill>
                  <a:srgbClr val="002060"/>
                </a:solidFill>
                <a:latin typeface="Comfortaa"/>
                <a:ea typeface="Comfortaa"/>
                <a:cs typeface="Comfortaa"/>
                <a:sym typeface="Comfortaa"/>
              </a:rPr>
              <a:t>attitudini</a:t>
            </a:r>
            <a:r>
              <a:rPr lang="it" sz="1700">
                <a:solidFill>
                  <a:srgbClr val="002060"/>
                </a:solidFill>
                <a:latin typeface="Comfortaa"/>
                <a:ea typeface="Comfortaa"/>
                <a:cs typeface="Comfortaa"/>
                <a:sym typeface="Comfortaa"/>
              </a:rPr>
              <a:t> </a:t>
            </a:r>
            <a:r>
              <a:rPr lang="it" sz="1700" b="1">
                <a:solidFill>
                  <a:srgbClr val="002060"/>
                </a:solidFill>
                <a:latin typeface="Comfortaa"/>
                <a:ea typeface="Comfortaa"/>
                <a:cs typeface="Comfortaa"/>
                <a:sym typeface="Comfortaa"/>
              </a:rPr>
              <a:t>rafforzerà</a:t>
            </a:r>
            <a:r>
              <a:rPr lang="it" sz="1700">
                <a:solidFill>
                  <a:srgbClr val="002060"/>
                </a:solidFill>
                <a:latin typeface="Comfortaa"/>
                <a:ea typeface="Comfortaa"/>
                <a:cs typeface="Comfortaa"/>
                <a:sym typeface="Comfortaa"/>
              </a:rPr>
              <a:t> la sua </a:t>
            </a:r>
            <a:r>
              <a:rPr lang="it" sz="1700" b="1">
                <a:solidFill>
                  <a:srgbClr val="002060"/>
                </a:solidFill>
                <a:latin typeface="Comfortaa"/>
                <a:ea typeface="Comfortaa"/>
                <a:cs typeface="Comfortaa"/>
                <a:sym typeface="Comfortaa"/>
              </a:rPr>
              <a:t>autostima</a:t>
            </a:r>
            <a:r>
              <a:rPr lang="it" sz="1700">
                <a:solidFill>
                  <a:srgbClr val="002060"/>
                </a:solidFill>
                <a:latin typeface="Comfortaa"/>
                <a:ea typeface="Comfortaa"/>
                <a:cs typeface="Comfortaa"/>
                <a:sym typeface="Comfortaa"/>
              </a:rPr>
              <a:t> e </a:t>
            </a:r>
            <a:r>
              <a:rPr lang="it" sz="1700" b="1">
                <a:solidFill>
                  <a:srgbClr val="002060"/>
                </a:solidFill>
                <a:latin typeface="Comfortaa"/>
                <a:ea typeface="Comfortaa"/>
                <a:cs typeface="Comfortaa"/>
                <a:sym typeface="Comfortaa"/>
              </a:rPr>
              <a:t>determinerà</a:t>
            </a:r>
            <a:r>
              <a:rPr lang="it" sz="1700">
                <a:solidFill>
                  <a:srgbClr val="002060"/>
                </a:solidFill>
                <a:latin typeface="Comfortaa"/>
                <a:ea typeface="Comfortaa"/>
                <a:cs typeface="Comfortaa"/>
                <a:sym typeface="Comfortaa"/>
              </a:rPr>
              <a:t> il suo </a:t>
            </a:r>
            <a:r>
              <a:rPr lang="it" sz="1700" b="1">
                <a:solidFill>
                  <a:srgbClr val="002060"/>
                </a:solidFill>
                <a:latin typeface="Comfortaa"/>
                <a:ea typeface="Comfortaa"/>
                <a:cs typeface="Comfortaa"/>
                <a:sym typeface="Comfortaa"/>
              </a:rPr>
              <a:t>successo</a:t>
            </a:r>
            <a:r>
              <a:rPr lang="it" sz="1700">
                <a:solidFill>
                  <a:srgbClr val="002060"/>
                </a:solidFill>
                <a:latin typeface="Comfortaa"/>
                <a:ea typeface="Comfortaa"/>
                <a:cs typeface="Comfortaa"/>
                <a:sym typeface="Comfortaa"/>
              </a:rPr>
              <a:t>: un percorso scolastico sarà gratificante se l’impegno (frequenza e studio) sarà commisurato alle sue effettive capacità e a una fatica psicofisica non superiore alle sue possibilità.</a:t>
            </a:r>
            <a:endParaRPr sz="1700">
              <a:solidFill>
                <a:schemeClr val="dk1"/>
              </a:solidFill>
            </a:endParaRPr>
          </a:p>
          <a:p>
            <a:pPr marL="0" lvl="0" indent="0" algn="just" rtl="0">
              <a:spcBef>
                <a:spcPts val="0"/>
              </a:spcBef>
              <a:spcAft>
                <a:spcPts val="0"/>
              </a:spcAft>
              <a:buNone/>
            </a:pPr>
            <a:endParaRPr sz="1700"/>
          </a:p>
        </p:txBody>
      </p:sp>
      <p:sp>
        <p:nvSpPr>
          <p:cNvPr id="250" name="Google Shape;250;p36"/>
          <p:cNvSpPr txBox="1"/>
          <p:nvPr/>
        </p:nvSpPr>
        <p:spPr>
          <a:xfrm>
            <a:off x="3382650" y="268925"/>
            <a:ext cx="5539200" cy="2016300"/>
          </a:xfrm>
          <a:prstGeom prst="rect">
            <a:avLst/>
          </a:prstGeom>
          <a:noFill/>
          <a:ln>
            <a:noFill/>
          </a:ln>
        </p:spPr>
        <p:txBody>
          <a:bodyPr spcFirstLastPara="1" wrap="square" lIns="91425" tIns="91425" rIns="91425" bIns="91425" anchor="t" anchorCtr="0">
            <a:spAutoFit/>
          </a:bodyPr>
          <a:lstStyle/>
          <a:p>
            <a:pPr marL="269999" lvl="0" indent="-107950" algn="just" rtl="0">
              <a:spcBef>
                <a:spcPts val="0"/>
              </a:spcBef>
              <a:spcAft>
                <a:spcPts val="0"/>
              </a:spcAft>
              <a:buClr>
                <a:srgbClr val="980000"/>
              </a:buClr>
              <a:buSzPts val="1700"/>
              <a:buAutoNum type="arabicPeriod" startAt="3"/>
            </a:pPr>
            <a:endParaRPr sz="1700" dirty="0">
              <a:solidFill>
                <a:schemeClr val="dk1"/>
              </a:solidFill>
              <a:latin typeface="Comfortaa"/>
              <a:ea typeface="Comfortaa"/>
              <a:cs typeface="Comfortaa"/>
              <a:sym typeface="Comfortaa"/>
            </a:endParaRPr>
          </a:p>
          <a:p>
            <a:pPr marL="89999" lvl="0" algn="just" rtl="0">
              <a:spcBef>
                <a:spcPts val="0"/>
              </a:spcBef>
              <a:spcAft>
                <a:spcPts val="0"/>
              </a:spcAft>
            </a:pPr>
            <a:r>
              <a:rPr lang="it" sz="1700" dirty="0">
                <a:solidFill>
                  <a:srgbClr val="C00000"/>
                </a:solidFill>
                <a:latin typeface="Comfortaa"/>
                <a:ea typeface="Comfortaa"/>
                <a:cs typeface="Comfortaa"/>
                <a:sym typeface="Comfortaa"/>
              </a:rPr>
              <a:t>3.    </a:t>
            </a:r>
            <a:r>
              <a:rPr lang="it" sz="1700" dirty="0">
                <a:solidFill>
                  <a:srgbClr val="002060"/>
                </a:solidFill>
                <a:latin typeface="Comfortaa"/>
                <a:ea typeface="Comfortaa"/>
                <a:cs typeface="Comfortaa"/>
                <a:sym typeface="Comfortaa"/>
              </a:rPr>
              <a:t>Mi devo interrogare su chi è «veramente» mia/o figlia/o: non esiste una scuola perfetta, ma </a:t>
            </a:r>
            <a:r>
              <a:rPr lang="it" sz="1700" b="1" dirty="0">
                <a:solidFill>
                  <a:srgbClr val="002060"/>
                </a:solidFill>
                <a:latin typeface="Comfortaa"/>
                <a:ea typeface="Comfortaa"/>
                <a:cs typeface="Comfortaa"/>
                <a:sym typeface="Comfortaa"/>
              </a:rPr>
              <a:t>esiste la scuola</a:t>
            </a:r>
            <a:r>
              <a:rPr lang="it" sz="1700" dirty="0">
                <a:solidFill>
                  <a:srgbClr val="002060"/>
                </a:solidFill>
                <a:latin typeface="Comfortaa"/>
                <a:ea typeface="Comfortaa"/>
                <a:cs typeface="Comfortaa"/>
                <a:sym typeface="Comfortaa"/>
              </a:rPr>
              <a:t> più </a:t>
            </a:r>
            <a:r>
              <a:rPr lang="it" sz="1700" b="1" dirty="0">
                <a:solidFill>
                  <a:srgbClr val="002060"/>
                </a:solidFill>
                <a:latin typeface="Comfortaa"/>
                <a:ea typeface="Comfortaa"/>
                <a:cs typeface="Comfortaa"/>
                <a:sym typeface="Comfortaa"/>
              </a:rPr>
              <a:t>ADATTA</a:t>
            </a:r>
            <a:r>
              <a:rPr lang="it" sz="1700" dirty="0">
                <a:solidFill>
                  <a:srgbClr val="002060"/>
                </a:solidFill>
                <a:latin typeface="Comfortaa"/>
                <a:ea typeface="Comfortaa"/>
                <a:cs typeface="Comfortaa"/>
                <a:sym typeface="Comfortaa"/>
              </a:rPr>
              <a:t> a lei/lui. Il mio ruolo sarà quello di aiutarlo a ragionare </a:t>
            </a:r>
            <a:r>
              <a:rPr lang="it" sz="1700" b="1" dirty="0">
                <a:solidFill>
                  <a:srgbClr val="002060"/>
                </a:solidFill>
                <a:latin typeface="Comfortaa"/>
                <a:ea typeface="Comfortaa"/>
                <a:cs typeface="Comfortaa"/>
                <a:sym typeface="Comfortaa"/>
              </a:rPr>
              <a:t>lucidamente </a:t>
            </a:r>
            <a:r>
              <a:rPr lang="it" sz="1700" dirty="0">
                <a:solidFill>
                  <a:srgbClr val="002060"/>
                </a:solidFill>
                <a:latin typeface="Comfortaa"/>
                <a:ea typeface="Comfortaa"/>
                <a:cs typeface="Comfortaa"/>
                <a:sym typeface="Comfortaa"/>
              </a:rPr>
              <a:t>tenendo conto dei suoi punti di forza e di debolezza.</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p:nvPr/>
        </p:nvSpPr>
        <p:spPr>
          <a:xfrm>
            <a:off x="473575" y="891050"/>
            <a:ext cx="3892800" cy="38328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it" sz="1200" b="1" u="sng">
                <a:solidFill>
                  <a:srgbClr val="002060"/>
                </a:solidFill>
                <a:latin typeface="Comfortaa"/>
                <a:ea typeface="Comfortaa"/>
                <a:cs typeface="Comfortaa"/>
                <a:sym typeface="Comfortaa"/>
              </a:rPr>
              <a:t>dovrei chiedermi se mia/o figlia/o:</a:t>
            </a:r>
            <a:endParaRPr sz="1200">
              <a:solidFill>
                <a:schemeClr val="dk1"/>
              </a:solidFill>
              <a:latin typeface="Comfortaa"/>
              <a:ea typeface="Comfortaa"/>
              <a:cs typeface="Comfortaa"/>
              <a:sym typeface="Comfortaa"/>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è capace di concentrarsi? Su cosa in particolare?</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è autonoma/o? In cosa? </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è capace di organizzare il suo lavoro scolastico? Sa conciliarlo con le altre attività? </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il suo metodo di studio è efficace? Ottiene buoni risultati gestendo da sola/o tempi e quantità di lavoro?</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quali sono veramente i SUOI INTERESSI?</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quali sono veramente le SUE ATTITUDINI?</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quali sono i suoi BISOGNI?</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quali sono i suoi DESIDERI?</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quali sono le sue CARATTERISTICHE PERSONALI?</a:t>
            </a:r>
            <a:endParaRPr sz="1200">
              <a:solidFill>
                <a:schemeClr val="dk1"/>
              </a:solidFill>
              <a:latin typeface="Comfortaa"/>
              <a:ea typeface="Comfortaa"/>
              <a:cs typeface="Comfortaa"/>
              <a:sym typeface="Comfortaa"/>
            </a:endParaRPr>
          </a:p>
        </p:txBody>
      </p:sp>
      <p:sp>
        <p:nvSpPr>
          <p:cNvPr id="256" name="Google Shape;256;p37"/>
          <p:cNvSpPr txBox="1"/>
          <p:nvPr/>
        </p:nvSpPr>
        <p:spPr>
          <a:xfrm>
            <a:off x="4834150" y="876188"/>
            <a:ext cx="3971400" cy="260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it" sz="1200" b="1" u="sng">
                <a:solidFill>
                  <a:srgbClr val="002060"/>
                </a:solidFill>
                <a:latin typeface="Comfortaa"/>
                <a:ea typeface="Comfortaa"/>
                <a:cs typeface="Comfortaa"/>
                <a:sym typeface="Comfortaa"/>
              </a:rPr>
              <a:t>dovrei chiedermi se io:</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mi fido di lei/lui? Mi fido del suo giudizio?</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la scelta della scuola superiore mi crea ansia? Per quale motivo?</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mi aspetto che lei/lui abbia sempre risultati eccellenti?</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ho tempo e/o voglia di seguirlo/affiancarlo in caso di insuccessi? Riesco a gestire la mia frustrazione e/o la sua?</a:t>
            </a:r>
            <a:endParaRPr sz="1200">
              <a:solidFill>
                <a:schemeClr val="dk1"/>
              </a:solidFill>
            </a:endParaRPr>
          </a:p>
          <a:p>
            <a:pPr marL="89999" lvl="0" indent="-166199" algn="l" rtl="0">
              <a:spcBef>
                <a:spcPts val="600"/>
              </a:spcBef>
              <a:spcAft>
                <a:spcPts val="0"/>
              </a:spcAft>
              <a:buClr>
                <a:schemeClr val="dk1"/>
              </a:buClr>
              <a:buSzPts val="1200"/>
              <a:buChar char="•"/>
            </a:pPr>
            <a:r>
              <a:rPr lang="it" sz="1200">
                <a:solidFill>
                  <a:srgbClr val="002060"/>
                </a:solidFill>
                <a:latin typeface="Comfortaa"/>
                <a:ea typeface="Comfortaa"/>
                <a:cs typeface="Comfortaa"/>
                <a:sym typeface="Comfortaa"/>
              </a:rPr>
              <a:t>come reagirò nel caso in cui ci accorgiamo che non ha fatto la scelta giusta?</a:t>
            </a:r>
            <a:endParaRPr sz="1200"/>
          </a:p>
        </p:txBody>
      </p:sp>
      <p:sp>
        <p:nvSpPr>
          <p:cNvPr id="257" name="Google Shape;257;p37"/>
          <p:cNvSpPr txBox="1"/>
          <p:nvPr/>
        </p:nvSpPr>
        <p:spPr>
          <a:xfrm>
            <a:off x="4834150" y="3740675"/>
            <a:ext cx="4053600" cy="1185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Font typeface="Arial"/>
              <a:buNone/>
            </a:pPr>
            <a:r>
              <a:rPr lang="it" sz="1300" b="1" i="1">
                <a:solidFill>
                  <a:srgbClr val="4A86E8"/>
                </a:solidFill>
                <a:latin typeface="Comfortaa"/>
                <a:ea typeface="Comfortaa"/>
                <a:cs typeface="Comfortaa"/>
                <a:sym typeface="Comfortaa"/>
              </a:rPr>
              <a:t>N.B.: </a:t>
            </a:r>
            <a:endParaRPr sz="1300" b="1" i="1">
              <a:solidFill>
                <a:srgbClr val="4A86E8"/>
              </a:solidFill>
              <a:latin typeface="Comfortaa"/>
              <a:ea typeface="Comfortaa"/>
              <a:cs typeface="Comfortaa"/>
              <a:sym typeface="Comfortaa"/>
            </a:endParaRPr>
          </a:p>
          <a:p>
            <a:pPr marL="0" lvl="0" indent="0" algn="r" rtl="0">
              <a:spcBef>
                <a:spcPts val="0"/>
              </a:spcBef>
              <a:spcAft>
                <a:spcPts val="0"/>
              </a:spcAft>
              <a:buClr>
                <a:schemeClr val="dk1"/>
              </a:buClr>
              <a:buFont typeface="Arial"/>
              <a:buNone/>
            </a:pPr>
            <a:r>
              <a:rPr lang="it" sz="1300" b="1" i="1">
                <a:solidFill>
                  <a:srgbClr val="4A86E8"/>
                </a:solidFill>
                <a:latin typeface="Comfortaa"/>
                <a:ea typeface="Comfortaa"/>
                <a:cs typeface="Comfortaa"/>
                <a:sym typeface="Comfortaa"/>
              </a:rPr>
              <a:t>Per rispondere a queste domande </a:t>
            </a:r>
            <a:endParaRPr sz="1300" b="1" i="1">
              <a:solidFill>
                <a:srgbClr val="4A86E8"/>
              </a:solidFill>
              <a:latin typeface="Comfortaa"/>
              <a:ea typeface="Comfortaa"/>
              <a:cs typeface="Comfortaa"/>
              <a:sym typeface="Comfortaa"/>
            </a:endParaRPr>
          </a:p>
          <a:p>
            <a:pPr marL="0" lvl="0" indent="0" algn="r" rtl="0">
              <a:spcBef>
                <a:spcPts val="0"/>
              </a:spcBef>
              <a:spcAft>
                <a:spcPts val="0"/>
              </a:spcAft>
              <a:buClr>
                <a:schemeClr val="dk1"/>
              </a:buClr>
              <a:buFont typeface="Arial"/>
              <a:buNone/>
            </a:pPr>
            <a:r>
              <a:rPr lang="it" sz="1300" b="1" i="1">
                <a:solidFill>
                  <a:srgbClr val="4A86E8"/>
                </a:solidFill>
                <a:latin typeface="Comfortaa"/>
                <a:ea typeface="Comfortaa"/>
                <a:cs typeface="Comfortaa"/>
                <a:sym typeface="Comfortaa"/>
              </a:rPr>
              <a:t>OSSERVA e ASCOLTA tua/o figlia/o. </a:t>
            </a:r>
            <a:endParaRPr sz="1300" b="1">
              <a:solidFill>
                <a:srgbClr val="4A86E8"/>
              </a:solidFill>
              <a:latin typeface="Comfortaa"/>
              <a:ea typeface="Comfortaa"/>
              <a:cs typeface="Comfortaa"/>
              <a:sym typeface="Comfortaa"/>
            </a:endParaRPr>
          </a:p>
          <a:p>
            <a:pPr marL="0" lvl="0" indent="0" algn="r" rtl="0">
              <a:spcBef>
                <a:spcPts val="0"/>
              </a:spcBef>
              <a:spcAft>
                <a:spcPts val="0"/>
              </a:spcAft>
              <a:buClr>
                <a:schemeClr val="dk1"/>
              </a:buClr>
              <a:buFont typeface="Arial"/>
              <a:buNone/>
            </a:pPr>
            <a:r>
              <a:rPr lang="it" sz="1300" b="1" i="1">
                <a:solidFill>
                  <a:srgbClr val="4A86E8"/>
                </a:solidFill>
                <a:latin typeface="Comfortaa"/>
                <a:ea typeface="Comfortaa"/>
                <a:cs typeface="Comfortaa"/>
                <a:sym typeface="Comfortaa"/>
              </a:rPr>
              <a:t>Sottovalutare questi aspetti potrebbe portarvi a situazioni frustranti o al conflitto.</a:t>
            </a:r>
            <a:endParaRPr sz="1300" b="1">
              <a:solidFill>
                <a:srgbClr val="4A86E8"/>
              </a:solidFill>
            </a:endParaRPr>
          </a:p>
        </p:txBody>
      </p:sp>
      <p:pic>
        <p:nvPicPr>
          <p:cNvPr id="258" name="Google Shape;258;p37"/>
          <p:cNvPicPr preferRelativeResize="0"/>
          <p:nvPr/>
        </p:nvPicPr>
        <p:blipFill>
          <a:blip r:embed="rId3">
            <a:alphaModFix/>
          </a:blip>
          <a:stretch>
            <a:fillRect/>
          </a:stretch>
        </p:blipFill>
        <p:spPr>
          <a:xfrm>
            <a:off x="7948675" y="171450"/>
            <a:ext cx="674425" cy="674425"/>
          </a:xfrm>
          <a:prstGeom prst="rect">
            <a:avLst/>
          </a:prstGeom>
          <a:noFill/>
          <a:ln>
            <a:noFill/>
          </a:ln>
        </p:spPr>
      </p:pic>
      <p:pic>
        <p:nvPicPr>
          <p:cNvPr id="259" name="Google Shape;259;p37"/>
          <p:cNvPicPr preferRelativeResize="0"/>
          <p:nvPr/>
        </p:nvPicPr>
        <p:blipFill>
          <a:blip r:embed="rId4">
            <a:alphaModFix/>
          </a:blip>
          <a:stretch>
            <a:fillRect/>
          </a:stretch>
        </p:blipFill>
        <p:spPr>
          <a:xfrm>
            <a:off x="473574" y="171449"/>
            <a:ext cx="674425" cy="674425"/>
          </a:xfrm>
          <a:prstGeom prst="rect">
            <a:avLst/>
          </a:prstGeom>
          <a:noFill/>
          <a:ln>
            <a:noFill/>
          </a:ln>
        </p:spPr>
      </p:pic>
      <p:sp>
        <p:nvSpPr>
          <p:cNvPr id="260" name="Google Shape;260;p37"/>
          <p:cNvSpPr txBox="1"/>
          <p:nvPr/>
        </p:nvSpPr>
        <p:spPr>
          <a:xfrm>
            <a:off x="2241975" y="247050"/>
            <a:ext cx="3892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300" b="1">
                <a:solidFill>
                  <a:srgbClr val="002060"/>
                </a:solidFill>
                <a:latin typeface="Comfortaa"/>
                <a:ea typeface="Comfortaa"/>
                <a:cs typeface="Comfortaa"/>
                <a:sym typeface="Comfortaa"/>
              </a:rPr>
              <a:t>Come GENITORE</a:t>
            </a:r>
            <a:endParaRPr sz="1900">
              <a:solidFill>
                <a:schemeClr val="dk1"/>
              </a:solidFill>
              <a:latin typeface="Comfortaa"/>
              <a:ea typeface="Comfortaa"/>
              <a:cs typeface="Comfortaa"/>
              <a:sym typeface="Comforta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p:nvPr/>
        </p:nvSpPr>
        <p:spPr>
          <a:xfrm>
            <a:off x="330950" y="420575"/>
            <a:ext cx="6667200" cy="40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2060"/>
                </a:solidFill>
                <a:latin typeface="Comfortaa"/>
                <a:ea typeface="Comfortaa"/>
                <a:cs typeface="Comfortaa"/>
                <a:sym typeface="Comfortaa"/>
              </a:rPr>
              <a:t>Come </a:t>
            </a:r>
            <a:r>
              <a:rPr lang="it" sz="1800" b="1">
                <a:solidFill>
                  <a:srgbClr val="002060"/>
                </a:solidFill>
                <a:latin typeface="Comfortaa"/>
                <a:ea typeface="Comfortaa"/>
                <a:cs typeface="Comfortaa"/>
                <a:sym typeface="Comfortaa"/>
              </a:rPr>
              <a:t>GENITORE </a:t>
            </a:r>
            <a:r>
              <a:rPr lang="it" sz="1800">
                <a:solidFill>
                  <a:srgbClr val="002060"/>
                </a:solidFill>
                <a:latin typeface="Comfortaa"/>
                <a:ea typeface="Comfortaa"/>
                <a:cs typeface="Comfortaa"/>
                <a:sym typeface="Comfortaa"/>
              </a:rPr>
              <a:t>dovrei quindi:</a:t>
            </a:r>
            <a:endParaRPr sz="1800">
              <a:solidFill>
                <a:srgbClr val="002060"/>
              </a:solidFill>
              <a:latin typeface="Comfortaa"/>
              <a:ea typeface="Comfortaa"/>
              <a:cs typeface="Comfortaa"/>
              <a:sym typeface="Comfortaa"/>
            </a:endParaRPr>
          </a:p>
          <a:p>
            <a:pPr marL="0" lvl="0" indent="0" algn="l" rtl="0">
              <a:spcBef>
                <a:spcPts val="0"/>
              </a:spcBef>
              <a:spcAft>
                <a:spcPts val="0"/>
              </a:spcAft>
              <a:buClr>
                <a:schemeClr val="dk1"/>
              </a:buClr>
              <a:buFont typeface="Arial"/>
              <a:buNone/>
            </a:pPr>
            <a:endParaRPr sz="1800">
              <a:solidFill>
                <a:srgbClr val="002060"/>
              </a:solidFill>
              <a:latin typeface="Comfortaa"/>
              <a:ea typeface="Comfortaa"/>
              <a:cs typeface="Comfortaa"/>
              <a:sym typeface="Comfortaa"/>
            </a:endParaRPr>
          </a:p>
          <a:p>
            <a:pPr marL="0" marR="350075" lvl="0" indent="0" algn="l" rtl="0">
              <a:spcBef>
                <a:spcPts val="402"/>
              </a:spcBef>
              <a:spcAft>
                <a:spcPts val="0"/>
              </a:spcAft>
              <a:buNone/>
            </a:pPr>
            <a:r>
              <a:rPr lang="it">
                <a:solidFill>
                  <a:srgbClr val="002060"/>
                </a:solidFill>
                <a:latin typeface="Comfortaa"/>
                <a:ea typeface="Comfortaa"/>
                <a:cs typeface="Comfortaa"/>
                <a:sym typeface="Comfortaa"/>
              </a:rPr>
              <a:t>- impostare un </a:t>
            </a:r>
            <a:r>
              <a:rPr lang="it" b="1">
                <a:solidFill>
                  <a:srgbClr val="002060"/>
                </a:solidFill>
                <a:latin typeface="Comfortaa"/>
                <a:ea typeface="Comfortaa"/>
                <a:cs typeface="Comfortaa"/>
                <a:sym typeface="Comfortaa"/>
              </a:rPr>
              <a:t>dialogo</a:t>
            </a:r>
            <a:r>
              <a:rPr lang="it">
                <a:solidFill>
                  <a:srgbClr val="002060"/>
                </a:solidFill>
                <a:latin typeface="Comfortaa"/>
                <a:ea typeface="Comfortaa"/>
                <a:cs typeface="Comfortaa"/>
                <a:sym typeface="Comfortaa"/>
              </a:rPr>
              <a:t> articolato e costruttivo;</a:t>
            </a:r>
            <a:endParaRPr>
              <a:solidFill>
                <a:srgbClr val="002060"/>
              </a:solidFill>
              <a:latin typeface="Comfortaa"/>
              <a:ea typeface="Comfortaa"/>
              <a:cs typeface="Comfortaa"/>
              <a:sym typeface="Comfortaa"/>
            </a:endParaRPr>
          </a:p>
          <a:p>
            <a:pPr marL="0" marR="350075" lvl="0" indent="0" algn="l" rtl="0">
              <a:spcBef>
                <a:spcPts val="402"/>
              </a:spcBef>
              <a:spcAft>
                <a:spcPts val="0"/>
              </a:spcAft>
              <a:buClr>
                <a:schemeClr val="dk1"/>
              </a:buClr>
              <a:buFont typeface="Arial"/>
              <a:buNone/>
            </a:pPr>
            <a:endParaRPr>
              <a:solidFill>
                <a:srgbClr val="002060"/>
              </a:solidFill>
              <a:latin typeface="Comfortaa"/>
              <a:ea typeface="Comfortaa"/>
              <a:cs typeface="Comfortaa"/>
              <a:sym typeface="Comfortaa"/>
            </a:endParaRPr>
          </a:p>
          <a:p>
            <a:pPr marL="0" marR="350075" lvl="0" indent="0" algn="l" rtl="0">
              <a:spcBef>
                <a:spcPts val="402"/>
              </a:spcBef>
              <a:spcAft>
                <a:spcPts val="0"/>
              </a:spcAft>
              <a:buNone/>
            </a:pPr>
            <a:r>
              <a:rPr lang="it">
                <a:solidFill>
                  <a:srgbClr val="002060"/>
                </a:solidFill>
                <a:latin typeface="Comfortaa"/>
                <a:ea typeface="Comfortaa"/>
                <a:cs typeface="Comfortaa"/>
                <a:sym typeface="Comfortaa"/>
              </a:rPr>
              <a:t>- vedere mia/o figlia/o per </a:t>
            </a:r>
            <a:r>
              <a:rPr lang="it" b="1">
                <a:solidFill>
                  <a:srgbClr val="002060"/>
                </a:solidFill>
                <a:latin typeface="Comfortaa"/>
                <a:ea typeface="Comfortaa"/>
                <a:cs typeface="Comfortaa"/>
                <a:sym typeface="Comfortaa"/>
              </a:rPr>
              <a:t>quello che è</a:t>
            </a:r>
            <a:r>
              <a:rPr lang="it">
                <a:solidFill>
                  <a:srgbClr val="002060"/>
                </a:solidFill>
                <a:latin typeface="Comfortaa"/>
                <a:ea typeface="Comfortaa"/>
                <a:cs typeface="Comfortaa"/>
                <a:sym typeface="Comfortaa"/>
              </a:rPr>
              <a:t>, e NON per quello che vorrei che fosse o diventasse;</a:t>
            </a:r>
            <a:endParaRPr>
              <a:solidFill>
                <a:srgbClr val="002060"/>
              </a:solidFill>
              <a:latin typeface="Comfortaa"/>
              <a:ea typeface="Comfortaa"/>
              <a:cs typeface="Comfortaa"/>
              <a:sym typeface="Comfortaa"/>
            </a:endParaRPr>
          </a:p>
          <a:p>
            <a:pPr marL="0" marR="350075" lvl="0" indent="0" algn="l" rtl="0">
              <a:spcBef>
                <a:spcPts val="402"/>
              </a:spcBef>
              <a:spcAft>
                <a:spcPts val="0"/>
              </a:spcAft>
              <a:buClr>
                <a:schemeClr val="dk1"/>
              </a:buClr>
              <a:buFont typeface="Arial"/>
              <a:buNone/>
            </a:pPr>
            <a:endParaRPr>
              <a:solidFill>
                <a:srgbClr val="002060"/>
              </a:solidFill>
              <a:latin typeface="Comfortaa"/>
              <a:ea typeface="Comfortaa"/>
              <a:cs typeface="Comfortaa"/>
              <a:sym typeface="Comfortaa"/>
            </a:endParaRPr>
          </a:p>
          <a:p>
            <a:pPr marL="0" marR="350075" lvl="0" indent="0" algn="l" rtl="0">
              <a:spcBef>
                <a:spcPts val="402"/>
              </a:spcBef>
              <a:spcAft>
                <a:spcPts val="0"/>
              </a:spcAft>
              <a:buNone/>
            </a:pPr>
            <a:r>
              <a:rPr lang="it">
                <a:solidFill>
                  <a:srgbClr val="002060"/>
                </a:solidFill>
                <a:latin typeface="Comfortaa"/>
                <a:ea typeface="Comfortaa"/>
                <a:cs typeface="Comfortaa"/>
                <a:sym typeface="Comfortaa"/>
              </a:rPr>
              <a:t>- non lasciare che le mie aspettative o convinzioni prevalgano su </a:t>
            </a:r>
            <a:r>
              <a:rPr lang="it" b="1">
                <a:solidFill>
                  <a:srgbClr val="002060"/>
                </a:solidFill>
                <a:latin typeface="Comfortaa"/>
                <a:ea typeface="Comfortaa"/>
                <a:cs typeface="Comfortaa"/>
                <a:sym typeface="Comfortaa"/>
              </a:rPr>
              <a:t>ciò che lei/lui sente giusto per se</a:t>
            </a:r>
            <a:r>
              <a:rPr lang="it">
                <a:solidFill>
                  <a:srgbClr val="002060"/>
                </a:solidFill>
                <a:latin typeface="Comfortaa"/>
                <a:ea typeface="Comfortaa"/>
                <a:cs typeface="Comfortaa"/>
                <a:sym typeface="Comfortaa"/>
              </a:rPr>
              <a:t> stessa/o.</a:t>
            </a:r>
            <a:endParaRPr>
              <a:solidFill>
                <a:srgbClr val="002060"/>
              </a:solidFill>
              <a:latin typeface="Comfortaa"/>
              <a:ea typeface="Comfortaa"/>
              <a:cs typeface="Comfortaa"/>
              <a:sym typeface="Comfortaa"/>
            </a:endParaRPr>
          </a:p>
          <a:p>
            <a:pPr marL="0" marR="350075" lvl="0" indent="0" algn="l" rtl="0">
              <a:spcBef>
                <a:spcPts val="402"/>
              </a:spcBef>
              <a:spcAft>
                <a:spcPts val="0"/>
              </a:spcAft>
              <a:buClr>
                <a:schemeClr val="dk1"/>
              </a:buClr>
              <a:buFont typeface="Arial"/>
              <a:buNone/>
            </a:pPr>
            <a:endParaRPr>
              <a:solidFill>
                <a:srgbClr val="002060"/>
              </a:solidFill>
              <a:latin typeface="Comfortaa"/>
              <a:ea typeface="Comfortaa"/>
              <a:cs typeface="Comfortaa"/>
              <a:sym typeface="Comfortaa"/>
            </a:endParaRPr>
          </a:p>
          <a:p>
            <a:pPr marL="0" marR="350075" lvl="0" indent="0" algn="l" rtl="0">
              <a:spcBef>
                <a:spcPts val="402"/>
              </a:spcBef>
              <a:spcAft>
                <a:spcPts val="0"/>
              </a:spcAft>
              <a:buClr>
                <a:schemeClr val="dk1"/>
              </a:buClr>
              <a:buFont typeface="Arial"/>
              <a:buNone/>
            </a:pPr>
            <a:r>
              <a:rPr lang="it">
                <a:solidFill>
                  <a:srgbClr val="002060"/>
                </a:solidFill>
                <a:latin typeface="Comfortaa"/>
                <a:ea typeface="Comfortaa"/>
                <a:cs typeface="Comfortaa"/>
                <a:sym typeface="Comfortaa"/>
              </a:rPr>
              <a:t>- cercare il </a:t>
            </a:r>
            <a:r>
              <a:rPr lang="it" b="1">
                <a:solidFill>
                  <a:srgbClr val="002060"/>
                </a:solidFill>
                <a:latin typeface="Comfortaa"/>
                <a:ea typeface="Comfortaa"/>
                <a:cs typeface="Comfortaa"/>
                <a:sym typeface="Comfortaa"/>
              </a:rPr>
              <a:t>confronto </a:t>
            </a:r>
            <a:r>
              <a:rPr lang="it">
                <a:solidFill>
                  <a:srgbClr val="002060"/>
                </a:solidFill>
                <a:latin typeface="Comfortaa"/>
                <a:ea typeface="Comfortaa"/>
                <a:cs typeface="Comfortaa"/>
                <a:sym typeface="Comfortaa"/>
              </a:rPr>
              <a:t>con i docenti della scuola media e </a:t>
            </a:r>
            <a:r>
              <a:rPr lang="it" b="1">
                <a:solidFill>
                  <a:srgbClr val="002060"/>
                </a:solidFill>
                <a:latin typeface="Comfortaa"/>
                <a:ea typeface="Comfortaa"/>
                <a:cs typeface="Comfortaa"/>
                <a:sym typeface="Comfortaa"/>
              </a:rPr>
              <a:t>considerare </a:t>
            </a:r>
            <a:r>
              <a:rPr lang="it">
                <a:solidFill>
                  <a:srgbClr val="002060"/>
                </a:solidFill>
                <a:latin typeface="Comfortaa"/>
                <a:ea typeface="Comfortaa"/>
                <a:cs typeface="Comfortaa"/>
                <a:sym typeface="Comfortaa"/>
              </a:rPr>
              <a:t>il loro </a:t>
            </a:r>
            <a:r>
              <a:rPr lang="it" b="1">
                <a:solidFill>
                  <a:srgbClr val="002060"/>
                </a:solidFill>
                <a:latin typeface="Comfortaa"/>
                <a:ea typeface="Comfortaa"/>
                <a:cs typeface="Comfortaa"/>
                <a:sym typeface="Comfortaa"/>
              </a:rPr>
              <a:t>consiglio orientativo</a:t>
            </a:r>
            <a:r>
              <a:rPr lang="it">
                <a:solidFill>
                  <a:srgbClr val="002060"/>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marL="0" lvl="0" indent="0" algn="l" rtl="0">
              <a:spcBef>
                <a:spcPts val="0"/>
              </a:spcBef>
              <a:spcAft>
                <a:spcPts val="0"/>
              </a:spcAft>
              <a:buClr>
                <a:schemeClr val="dk1"/>
              </a:buClr>
              <a:buFont typeface="Arial"/>
              <a:buNone/>
            </a:pPr>
            <a:br>
              <a:rPr lang="it" sz="1800">
                <a:solidFill>
                  <a:schemeClr val="dk1"/>
                </a:solidFill>
              </a:rPr>
            </a:br>
            <a:endParaRPr sz="1800">
              <a:solidFill>
                <a:schemeClr val="dk1"/>
              </a:solidFill>
            </a:endParaRPr>
          </a:p>
          <a:p>
            <a:pPr marL="0" lvl="0" indent="0" algn="l" rtl="0">
              <a:spcBef>
                <a:spcPts val="0"/>
              </a:spcBef>
              <a:spcAft>
                <a:spcPts val="0"/>
              </a:spcAft>
              <a:buNone/>
            </a:pPr>
            <a:endParaRPr sz="1800"/>
          </a:p>
        </p:txBody>
      </p:sp>
      <p:pic>
        <p:nvPicPr>
          <p:cNvPr id="266" name="Google Shape;266;p38"/>
          <p:cNvPicPr preferRelativeResize="0"/>
          <p:nvPr/>
        </p:nvPicPr>
        <p:blipFill rotWithShape="1">
          <a:blip r:embed="rId3">
            <a:alphaModFix/>
          </a:blip>
          <a:srcRect l="16977" t="35001" r="36251" b="20365"/>
          <a:stretch/>
        </p:blipFill>
        <p:spPr>
          <a:xfrm>
            <a:off x="4751774" y="3465549"/>
            <a:ext cx="3502349" cy="1451226"/>
          </a:xfrm>
          <a:prstGeom prst="rect">
            <a:avLst/>
          </a:prstGeom>
          <a:noFill/>
          <a:ln>
            <a:noFill/>
          </a:ln>
        </p:spPr>
      </p:pic>
      <p:pic>
        <p:nvPicPr>
          <p:cNvPr id="267" name="Google Shape;267;p38"/>
          <p:cNvPicPr preferRelativeResize="0"/>
          <p:nvPr/>
        </p:nvPicPr>
        <p:blipFill>
          <a:blip r:embed="rId4">
            <a:alphaModFix/>
          </a:blip>
          <a:stretch>
            <a:fillRect/>
          </a:stretch>
        </p:blipFill>
        <p:spPr>
          <a:xfrm>
            <a:off x="6540525" y="341449"/>
            <a:ext cx="2155250" cy="2162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p:nvPr/>
        </p:nvSpPr>
        <p:spPr>
          <a:xfrm>
            <a:off x="106725" y="69500"/>
            <a:ext cx="5046900" cy="3485400"/>
          </a:xfrm>
          <a:prstGeom prst="rect">
            <a:avLst/>
          </a:prstGeom>
          <a:noFill/>
          <a:ln>
            <a:noFill/>
          </a:ln>
        </p:spPr>
        <p:txBody>
          <a:bodyPr spcFirstLastPara="1" wrap="square" lIns="91425" tIns="91425" rIns="91425" bIns="91425" anchor="t" anchorCtr="0">
            <a:spAutoFit/>
          </a:bodyPr>
          <a:lstStyle/>
          <a:p>
            <a:pPr marL="0" marR="350075" lvl="0" indent="0" algn="l" rtl="0">
              <a:spcBef>
                <a:spcPts val="0"/>
              </a:spcBef>
              <a:spcAft>
                <a:spcPts val="0"/>
              </a:spcAft>
              <a:buNone/>
            </a:pPr>
            <a:r>
              <a:rPr lang="it" sz="1800" b="1" u="sng">
                <a:solidFill>
                  <a:srgbClr val="002060"/>
                </a:solidFill>
                <a:latin typeface="Comfortaa"/>
                <a:ea typeface="Comfortaa"/>
                <a:cs typeface="Comfortaa"/>
                <a:sym typeface="Comfortaa"/>
              </a:rPr>
              <a:t>È bene che la SCELTA sia:</a:t>
            </a:r>
            <a:endParaRPr sz="1800" b="1" u="sng">
              <a:solidFill>
                <a:srgbClr val="002060"/>
              </a:solidFill>
              <a:latin typeface="Comfortaa"/>
              <a:ea typeface="Comfortaa"/>
              <a:cs typeface="Comfortaa"/>
              <a:sym typeface="Comfortaa"/>
            </a:endParaRPr>
          </a:p>
          <a:p>
            <a:pPr marL="0" marR="350075" lvl="0" indent="0" algn="r" rtl="0">
              <a:spcBef>
                <a:spcPts val="0"/>
              </a:spcBef>
              <a:spcAft>
                <a:spcPts val="0"/>
              </a:spcAft>
              <a:buClr>
                <a:schemeClr val="dk1"/>
              </a:buClr>
              <a:buFont typeface="Arial"/>
              <a:buNone/>
            </a:pPr>
            <a:endParaRPr sz="1500" b="1" u="sng">
              <a:solidFill>
                <a:srgbClr val="002060"/>
              </a:solidFill>
              <a:latin typeface="Comfortaa"/>
              <a:ea typeface="Comfortaa"/>
              <a:cs typeface="Comfortaa"/>
              <a:sym typeface="Comfortaa"/>
            </a:endParaRPr>
          </a:p>
          <a:p>
            <a:pPr marL="269999" marR="400177" lvl="0" indent="-276225" algn="just" rtl="0">
              <a:spcBef>
                <a:spcPts val="40"/>
              </a:spcBef>
              <a:spcAft>
                <a:spcPts val="0"/>
              </a:spcAft>
              <a:buClr>
                <a:srgbClr val="002060"/>
              </a:buClr>
              <a:buSzPts val="1500"/>
              <a:buFont typeface="Comfortaa"/>
              <a:buChar char="●"/>
            </a:pPr>
            <a:r>
              <a:rPr lang="it" sz="1500" b="1">
                <a:solidFill>
                  <a:srgbClr val="002060"/>
                </a:solidFill>
                <a:latin typeface="Comfortaa"/>
                <a:ea typeface="Comfortaa"/>
                <a:cs typeface="Comfortaa"/>
                <a:sym typeface="Comfortaa"/>
              </a:rPr>
              <a:t>Realistica</a:t>
            </a:r>
            <a:r>
              <a:rPr lang="it" sz="1500">
                <a:solidFill>
                  <a:srgbClr val="002060"/>
                </a:solidFill>
                <a:latin typeface="Comfortaa"/>
                <a:ea typeface="Comfortaa"/>
                <a:cs typeface="Comfortaa"/>
                <a:sym typeface="Comfortaa"/>
              </a:rPr>
              <a:t>: deve rispettare le sue capacità ATTUALI e i suoi interessi REALI</a:t>
            </a:r>
            <a:endParaRPr sz="1500">
              <a:solidFill>
                <a:srgbClr val="002060"/>
              </a:solidFill>
              <a:latin typeface="Comfortaa"/>
              <a:ea typeface="Comfortaa"/>
              <a:cs typeface="Comfortaa"/>
              <a:sym typeface="Comfortaa"/>
            </a:endParaRPr>
          </a:p>
          <a:p>
            <a:pPr marL="269999" marR="400177" lvl="0" indent="-180975" algn="just" rtl="0">
              <a:spcBef>
                <a:spcPts val="40"/>
              </a:spcBef>
              <a:spcAft>
                <a:spcPts val="0"/>
              </a:spcAft>
              <a:buNone/>
            </a:pPr>
            <a:endParaRPr sz="1500">
              <a:solidFill>
                <a:srgbClr val="002060"/>
              </a:solidFill>
              <a:latin typeface="Comfortaa"/>
              <a:ea typeface="Comfortaa"/>
              <a:cs typeface="Comfortaa"/>
              <a:sym typeface="Comfortaa"/>
            </a:endParaRPr>
          </a:p>
          <a:p>
            <a:pPr marL="269999" marR="399923" lvl="0" indent="-276225" algn="just" rtl="0">
              <a:spcBef>
                <a:spcPts val="46"/>
              </a:spcBef>
              <a:spcAft>
                <a:spcPts val="0"/>
              </a:spcAft>
              <a:buClr>
                <a:srgbClr val="002060"/>
              </a:buClr>
              <a:buSzPts val="1500"/>
              <a:buFont typeface="Comfortaa"/>
              <a:buChar char="●"/>
            </a:pPr>
            <a:r>
              <a:rPr lang="it" sz="1500" b="1">
                <a:solidFill>
                  <a:srgbClr val="002060"/>
                </a:solidFill>
                <a:latin typeface="Comfortaa"/>
                <a:ea typeface="Comfortaa"/>
                <a:cs typeface="Comfortaa"/>
                <a:sym typeface="Comfortaa"/>
              </a:rPr>
              <a:t>Libera</a:t>
            </a:r>
            <a:r>
              <a:rPr lang="it" sz="1500">
                <a:solidFill>
                  <a:srgbClr val="002060"/>
                </a:solidFill>
                <a:latin typeface="Comfortaa"/>
                <a:ea typeface="Comfortaa"/>
                <a:cs typeface="Comfortaa"/>
                <a:sym typeface="Comfortaa"/>
              </a:rPr>
              <a:t>: devo aiutarlo a NON farsi influenzare da amici, aspettative, paure, pregiudizi e giudizi</a:t>
            </a:r>
            <a:endParaRPr sz="1500">
              <a:solidFill>
                <a:srgbClr val="002060"/>
              </a:solidFill>
              <a:latin typeface="Comfortaa"/>
              <a:ea typeface="Comfortaa"/>
              <a:cs typeface="Comfortaa"/>
              <a:sym typeface="Comfortaa"/>
            </a:endParaRPr>
          </a:p>
          <a:p>
            <a:pPr marL="269999" marR="399923" lvl="0" indent="-180975" algn="just" rtl="0">
              <a:spcBef>
                <a:spcPts val="46"/>
              </a:spcBef>
              <a:spcAft>
                <a:spcPts val="0"/>
              </a:spcAft>
              <a:buNone/>
            </a:pPr>
            <a:endParaRPr sz="1500">
              <a:solidFill>
                <a:srgbClr val="002060"/>
              </a:solidFill>
              <a:latin typeface="Comfortaa"/>
              <a:ea typeface="Comfortaa"/>
              <a:cs typeface="Comfortaa"/>
              <a:sym typeface="Comfortaa"/>
            </a:endParaRPr>
          </a:p>
          <a:p>
            <a:pPr marL="269999" lvl="0" indent="-276225" algn="just" rtl="0">
              <a:spcBef>
                <a:spcPts val="0"/>
              </a:spcBef>
              <a:spcAft>
                <a:spcPts val="0"/>
              </a:spcAft>
              <a:buClr>
                <a:srgbClr val="002060"/>
              </a:buClr>
              <a:buSzPts val="1500"/>
              <a:buFont typeface="Comfortaa"/>
              <a:buChar char="●"/>
            </a:pPr>
            <a:r>
              <a:rPr lang="it" sz="1500" b="1">
                <a:solidFill>
                  <a:srgbClr val="002060"/>
                </a:solidFill>
                <a:latin typeface="Comfortaa"/>
                <a:ea typeface="Comfortaa"/>
                <a:cs typeface="Comfortaa"/>
                <a:sym typeface="Comfortaa"/>
              </a:rPr>
              <a:t>Attraente</a:t>
            </a:r>
            <a:r>
              <a:rPr lang="it" sz="1500">
                <a:solidFill>
                  <a:srgbClr val="002060"/>
                </a:solidFill>
                <a:latin typeface="Comfortaa"/>
                <a:ea typeface="Comfortaa"/>
                <a:cs typeface="Comfortaa"/>
                <a:sym typeface="Comfortaa"/>
              </a:rPr>
              <a:t>: deve essere un primo passo verso qualcosa che lo coinvolge ANCHE emotivamente </a:t>
            </a:r>
            <a:r>
              <a:rPr lang="it" sz="1500" b="1">
                <a:solidFill>
                  <a:srgbClr val="002060"/>
                </a:solidFill>
                <a:latin typeface="Comfortaa"/>
                <a:ea typeface="Comfortaa"/>
                <a:cs typeface="Comfortaa"/>
                <a:sym typeface="Comfortaa"/>
              </a:rPr>
              <a:t>(SENZA MOTIVAZIONE NON C’È APPRENDIMENTO!)</a:t>
            </a:r>
            <a:endParaRPr sz="1500">
              <a:solidFill>
                <a:schemeClr val="dk1"/>
              </a:solidFill>
            </a:endParaRPr>
          </a:p>
          <a:p>
            <a:pPr marL="0" lvl="0" indent="0" algn="l" rtl="0">
              <a:spcBef>
                <a:spcPts val="0"/>
              </a:spcBef>
              <a:spcAft>
                <a:spcPts val="0"/>
              </a:spcAft>
              <a:buNone/>
            </a:pPr>
            <a:endParaRPr sz="1500"/>
          </a:p>
        </p:txBody>
      </p:sp>
      <p:sp>
        <p:nvSpPr>
          <p:cNvPr id="273" name="Google Shape;273;p39"/>
          <p:cNvSpPr txBox="1"/>
          <p:nvPr/>
        </p:nvSpPr>
        <p:spPr>
          <a:xfrm>
            <a:off x="5225725" y="2393700"/>
            <a:ext cx="3971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b="1" u="sng">
                <a:solidFill>
                  <a:srgbClr val="1B406D"/>
                </a:solidFill>
                <a:latin typeface="Comfortaa"/>
                <a:ea typeface="Comfortaa"/>
                <a:cs typeface="Comfortaa"/>
                <a:sym typeface="Comfortaa"/>
              </a:rPr>
              <a:t>Ed io NON posso</a:t>
            </a:r>
            <a:r>
              <a:rPr lang="it" u="sng">
                <a:solidFill>
                  <a:srgbClr val="1B406D"/>
                </a:solidFill>
                <a:latin typeface="Comfortaa"/>
                <a:ea typeface="Comfortaa"/>
                <a:cs typeface="Comfortaa"/>
                <a:sym typeface="Comfortaa"/>
              </a:rPr>
              <a:t>:</a:t>
            </a:r>
            <a:endParaRPr u="sng">
              <a:solidFill>
                <a:srgbClr val="1B406D"/>
              </a:solidFill>
              <a:latin typeface="Comfortaa"/>
              <a:ea typeface="Comfortaa"/>
              <a:cs typeface="Comfortaa"/>
              <a:sym typeface="Comfortaa"/>
            </a:endParaRPr>
          </a:p>
          <a:p>
            <a:pPr marL="360000" lvl="0" indent="-178901" algn="l" rtl="0">
              <a:spcBef>
                <a:spcPts val="0"/>
              </a:spcBef>
              <a:spcAft>
                <a:spcPts val="0"/>
              </a:spcAft>
              <a:buClr>
                <a:srgbClr val="1B406D"/>
              </a:buClr>
              <a:buSzPts val="1400"/>
              <a:buFont typeface="Comfortaa"/>
              <a:buChar char="●"/>
            </a:pPr>
            <a:r>
              <a:rPr lang="it">
                <a:solidFill>
                  <a:srgbClr val="1B406D"/>
                </a:solidFill>
                <a:latin typeface="Comfortaa"/>
                <a:ea typeface="Comfortaa"/>
                <a:cs typeface="Comfortaa"/>
                <a:sym typeface="Comfortaa"/>
              </a:rPr>
              <a:t>imporre la mia volontà, obbligandola/o a scelte che possano essere in contrasto con le sue attitudini.</a:t>
            </a:r>
            <a:endParaRPr>
              <a:solidFill>
                <a:srgbClr val="1B406D"/>
              </a:solidFill>
              <a:latin typeface="Comfortaa"/>
              <a:ea typeface="Comfortaa"/>
              <a:cs typeface="Comfortaa"/>
              <a:sym typeface="Comfortaa"/>
            </a:endParaRPr>
          </a:p>
          <a:p>
            <a:pPr marL="360000" lvl="0" indent="-178901" algn="l" rtl="0">
              <a:spcBef>
                <a:spcPts val="0"/>
              </a:spcBef>
              <a:spcAft>
                <a:spcPts val="0"/>
              </a:spcAft>
              <a:buClr>
                <a:srgbClr val="1B406D"/>
              </a:buClr>
              <a:buSzPts val="1400"/>
              <a:buFont typeface="Comfortaa"/>
              <a:buChar char="●"/>
            </a:pPr>
            <a:r>
              <a:rPr lang="it">
                <a:solidFill>
                  <a:srgbClr val="1B406D"/>
                </a:solidFill>
                <a:latin typeface="Comfortaa"/>
                <a:ea typeface="Comfortaa"/>
                <a:cs typeface="Comfortaa"/>
                <a:sym typeface="Comfortaa"/>
              </a:rPr>
              <a:t>condizionare la sua decisione per indirizzarla/o a scegliere ciò che penso sia giusto per lei/lui.</a:t>
            </a:r>
            <a:endParaRPr>
              <a:solidFill>
                <a:srgbClr val="1B406D"/>
              </a:solidFill>
              <a:latin typeface="Comfortaa"/>
              <a:ea typeface="Comfortaa"/>
              <a:cs typeface="Comfortaa"/>
              <a:sym typeface="Comfortaa"/>
            </a:endParaRPr>
          </a:p>
          <a:p>
            <a:pPr marL="360000" lvl="0" indent="-178901" algn="l" rtl="0">
              <a:spcBef>
                <a:spcPts val="0"/>
              </a:spcBef>
              <a:spcAft>
                <a:spcPts val="0"/>
              </a:spcAft>
              <a:buClr>
                <a:srgbClr val="1B406D"/>
              </a:buClr>
              <a:buSzPts val="1400"/>
              <a:buFont typeface="Comfortaa"/>
              <a:buChar char="●"/>
            </a:pPr>
            <a:r>
              <a:rPr lang="it">
                <a:solidFill>
                  <a:srgbClr val="1B406D"/>
                </a:solidFill>
                <a:latin typeface="Comfortaa"/>
                <a:ea typeface="Comfortaa"/>
                <a:cs typeface="Comfortaa"/>
                <a:sym typeface="Comfortaa"/>
              </a:rPr>
              <a:t>lasciarla/o sola/o con i suoi dubbi, ad affrontare le sue paure.</a:t>
            </a:r>
            <a:endParaRPr>
              <a:solidFill>
                <a:srgbClr val="1B406D"/>
              </a:solidFill>
              <a:latin typeface="Comfortaa"/>
              <a:ea typeface="Comfortaa"/>
              <a:cs typeface="Comfortaa"/>
              <a:sym typeface="Comfortaa"/>
            </a:endParaRPr>
          </a:p>
        </p:txBody>
      </p:sp>
      <p:pic>
        <p:nvPicPr>
          <p:cNvPr id="274" name="Google Shape;274;p39"/>
          <p:cNvPicPr preferRelativeResize="0"/>
          <p:nvPr/>
        </p:nvPicPr>
        <p:blipFill rotWithShape="1">
          <a:blip r:embed="rId3">
            <a:alphaModFix/>
          </a:blip>
          <a:srcRect/>
          <a:stretch/>
        </p:blipFill>
        <p:spPr>
          <a:xfrm>
            <a:off x="5466349" y="-24551"/>
            <a:ext cx="3400826" cy="2791326"/>
          </a:xfrm>
          <a:prstGeom prst="rect">
            <a:avLst/>
          </a:prstGeom>
          <a:noFill/>
          <a:ln>
            <a:noFill/>
          </a:ln>
        </p:spPr>
      </p:pic>
      <p:pic>
        <p:nvPicPr>
          <p:cNvPr id="275" name="Google Shape;275;p39"/>
          <p:cNvPicPr preferRelativeResize="0"/>
          <p:nvPr/>
        </p:nvPicPr>
        <p:blipFill>
          <a:blip r:embed="rId4">
            <a:alphaModFix/>
          </a:blip>
          <a:stretch>
            <a:fillRect/>
          </a:stretch>
        </p:blipFill>
        <p:spPr>
          <a:xfrm>
            <a:off x="3049799" y="2995974"/>
            <a:ext cx="1694550" cy="2055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p:nvPr/>
        </p:nvSpPr>
        <p:spPr>
          <a:xfrm>
            <a:off x="1635300" y="1436025"/>
            <a:ext cx="7508700" cy="2401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3600" b="1" dirty="0">
                <a:solidFill>
                  <a:srgbClr val="1C4587"/>
                </a:solidFill>
                <a:latin typeface="Comfortaa"/>
                <a:ea typeface="Comfortaa"/>
                <a:cs typeface="Comfortaa"/>
                <a:sym typeface="Comfortaa"/>
              </a:rPr>
              <a:t>LE INIZIATIVE </a:t>
            </a:r>
            <a:endParaRPr sz="3600" b="1" dirty="0">
              <a:solidFill>
                <a:srgbClr val="1C4587"/>
              </a:solidFill>
              <a:latin typeface="Comfortaa"/>
              <a:ea typeface="Comfortaa"/>
              <a:cs typeface="Comfortaa"/>
              <a:sym typeface="Comfortaa"/>
            </a:endParaRPr>
          </a:p>
          <a:p>
            <a:pPr marL="0" lvl="0" indent="0" algn="just" rtl="0">
              <a:spcBef>
                <a:spcPts val="0"/>
              </a:spcBef>
              <a:spcAft>
                <a:spcPts val="0"/>
              </a:spcAft>
              <a:buClr>
                <a:schemeClr val="dk1"/>
              </a:buClr>
              <a:buFont typeface="Arial"/>
              <a:buNone/>
            </a:pPr>
            <a:endParaRPr sz="3600" b="1" dirty="0">
              <a:solidFill>
                <a:srgbClr val="1C4587"/>
              </a:solidFill>
              <a:latin typeface="Comfortaa"/>
              <a:ea typeface="Comfortaa"/>
              <a:cs typeface="Comfortaa"/>
              <a:sym typeface="Comfortaa"/>
            </a:endParaRPr>
          </a:p>
          <a:p>
            <a:pPr marL="914400" lvl="0" indent="457200" algn="just" rtl="0">
              <a:spcBef>
                <a:spcPts val="0"/>
              </a:spcBef>
              <a:spcAft>
                <a:spcPts val="0"/>
              </a:spcAft>
              <a:buClr>
                <a:schemeClr val="dk1"/>
              </a:buClr>
              <a:buFont typeface="Arial"/>
              <a:buNone/>
            </a:pPr>
            <a:r>
              <a:rPr lang="it" sz="3600" b="1" dirty="0">
                <a:solidFill>
                  <a:srgbClr val="1C4587"/>
                </a:solidFill>
                <a:latin typeface="Comfortaa"/>
                <a:ea typeface="Comfortaa"/>
                <a:cs typeface="Comfortaa"/>
                <a:sym typeface="Comfortaa"/>
              </a:rPr>
              <a:t>DA NON PERDERE</a:t>
            </a:r>
            <a:endParaRPr sz="3600" dirty="0">
              <a:solidFill>
                <a:schemeClr val="dk1"/>
              </a:solidFill>
            </a:endParaRPr>
          </a:p>
          <a:p>
            <a:pPr marL="0" lvl="0" indent="0" algn="just" rtl="0">
              <a:spcBef>
                <a:spcPts val="0"/>
              </a:spcBef>
              <a:spcAft>
                <a:spcPts val="0"/>
              </a:spcAft>
              <a:buNone/>
            </a:pPr>
            <a:endParaRPr sz="3600" dirty="0"/>
          </a:p>
        </p:txBody>
      </p:sp>
      <p:pic>
        <p:nvPicPr>
          <p:cNvPr id="281" name="Google Shape;281;p40"/>
          <p:cNvPicPr preferRelativeResize="0"/>
          <p:nvPr/>
        </p:nvPicPr>
        <p:blipFill rotWithShape="1">
          <a:blip r:embed="rId3">
            <a:alphaModFix/>
          </a:blip>
          <a:srcRect/>
          <a:stretch/>
        </p:blipFill>
        <p:spPr>
          <a:xfrm>
            <a:off x="297475" y="304800"/>
            <a:ext cx="1109425" cy="1068682"/>
          </a:xfrm>
          <a:prstGeom prst="rect">
            <a:avLst/>
          </a:prstGeom>
          <a:noFill/>
          <a:ln>
            <a:noFill/>
          </a:ln>
        </p:spPr>
      </p:pic>
      <p:pic>
        <p:nvPicPr>
          <p:cNvPr id="282" name="Google Shape;282;p40"/>
          <p:cNvPicPr preferRelativeResize="0"/>
          <p:nvPr/>
        </p:nvPicPr>
        <p:blipFill rotWithShape="1">
          <a:blip r:embed="rId3">
            <a:alphaModFix/>
          </a:blip>
          <a:srcRect/>
          <a:stretch/>
        </p:blipFill>
        <p:spPr>
          <a:xfrm>
            <a:off x="7645300" y="3620750"/>
            <a:ext cx="1109425" cy="10686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090550" y="2150850"/>
            <a:ext cx="68520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 b="1" dirty="0">
                <a:solidFill>
                  <a:srgbClr val="1B406D"/>
                </a:solidFill>
                <a:latin typeface="Comfortaa"/>
                <a:ea typeface="Comfortaa"/>
                <a:cs typeface="Comfortaa"/>
                <a:sym typeface="Comfortaa"/>
              </a:rPr>
              <a:t>UNA SCELTA </a:t>
            </a:r>
            <a:endParaRPr b="1" dirty="0">
              <a:solidFill>
                <a:srgbClr val="1B406D"/>
              </a:solidFill>
              <a:latin typeface="Comfortaa"/>
              <a:ea typeface="Comfortaa"/>
              <a:cs typeface="Comfortaa"/>
              <a:sym typeface="Comfortaa"/>
            </a:endParaRPr>
          </a:p>
          <a:p>
            <a:pPr marL="0" lvl="0" indent="0" algn="l" rtl="0">
              <a:spcBef>
                <a:spcPts val="0"/>
              </a:spcBef>
              <a:spcAft>
                <a:spcPts val="0"/>
              </a:spcAft>
              <a:buNone/>
            </a:pPr>
            <a:endParaRPr b="1" dirty="0">
              <a:solidFill>
                <a:srgbClr val="1B406D"/>
              </a:solidFill>
              <a:latin typeface="Comfortaa"/>
              <a:ea typeface="Comfortaa"/>
              <a:cs typeface="Comfortaa"/>
              <a:sym typeface="Comfortaa"/>
            </a:endParaRPr>
          </a:p>
          <a:p>
            <a:pPr marL="0" lvl="0" indent="0" algn="ctr" rtl="0">
              <a:spcBef>
                <a:spcPts val="0"/>
              </a:spcBef>
              <a:spcAft>
                <a:spcPts val="0"/>
              </a:spcAft>
              <a:buNone/>
            </a:pPr>
            <a:r>
              <a:rPr lang="it" b="1" dirty="0">
                <a:solidFill>
                  <a:srgbClr val="1B406D"/>
                </a:solidFill>
                <a:latin typeface="Comfortaa"/>
                <a:ea typeface="Comfortaa"/>
                <a:cs typeface="Comfortaa"/>
                <a:sym typeface="Comfortaa"/>
              </a:rPr>
              <a:t>CONSAPEVOLE</a:t>
            </a:r>
            <a:endParaRPr b="1" dirty="0">
              <a:solidFill>
                <a:srgbClr val="1B406D"/>
              </a:solidFill>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580150" y="523975"/>
            <a:ext cx="1109425" cy="1068682"/>
          </a:xfrm>
          <a:prstGeom prst="rect">
            <a:avLst/>
          </a:prstGeom>
          <a:noFill/>
          <a:ln>
            <a:noFill/>
          </a:ln>
        </p:spPr>
      </p:pic>
      <p:pic>
        <p:nvPicPr>
          <p:cNvPr id="56" name="Google Shape;56;p13"/>
          <p:cNvPicPr preferRelativeResize="0"/>
          <p:nvPr/>
        </p:nvPicPr>
        <p:blipFill>
          <a:blip r:embed="rId3">
            <a:alphaModFix/>
          </a:blip>
          <a:stretch>
            <a:fillRect/>
          </a:stretch>
        </p:blipFill>
        <p:spPr>
          <a:xfrm>
            <a:off x="7722868" y="3688775"/>
            <a:ext cx="1109425" cy="1068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p:nvPr/>
        </p:nvSpPr>
        <p:spPr>
          <a:xfrm>
            <a:off x="297275" y="733825"/>
            <a:ext cx="8769600" cy="389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it" sz="2800">
                <a:solidFill>
                  <a:srgbClr val="1C4587"/>
                </a:solidFill>
                <a:latin typeface="Comfortaa"/>
                <a:ea typeface="Comfortaa"/>
                <a:cs typeface="Comfortaa"/>
                <a:sym typeface="Comfortaa"/>
              </a:rPr>
              <a:t>Le attività organizzate dalle scuole di Piacenza e provincia per aiutarti nella scelta della scuola superiore sono numerose!</a:t>
            </a:r>
            <a:endParaRPr sz="2800">
              <a:solidFill>
                <a:srgbClr val="1C4587"/>
              </a:solidFill>
              <a:latin typeface="Comfortaa"/>
              <a:ea typeface="Comfortaa"/>
              <a:cs typeface="Comfortaa"/>
              <a:sym typeface="Comfortaa"/>
            </a:endParaRPr>
          </a:p>
          <a:p>
            <a:pPr marL="0" lvl="0" indent="0" algn="ctr" rtl="0">
              <a:spcBef>
                <a:spcPts val="0"/>
              </a:spcBef>
              <a:spcAft>
                <a:spcPts val="0"/>
              </a:spcAft>
              <a:buClr>
                <a:schemeClr val="dk1"/>
              </a:buClr>
              <a:buFont typeface="Arial"/>
              <a:buNone/>
            </a:pPr>
            <a:r>
              <a:rPr lang="it" sz="2800">
                <a:solidFill>
                  <a:srgbClr val="1C4587"/>
                </a:solidFill>
                <a:latin typeface="Comfortaa"/>
                <a:ea typeface="Comfortaa"/>
                <a:cs typeface="Comfortaa"/>
                <a:sym typeface="Comfortaa"/>
              </a:rPr>
              <a:t> </a:t>
            </a:r>
            <a:endParaRPr sz="3200">
              <a:solidFill>
                <a:srgbClr val="1C4587"/>
              </a:solidFill>
              <a:latin typeface="Comfortaa"/>
              <a:ea typeface="Comfortaa"/>
              <a:cs typeface="Comfortaa"/>
              <a:sym typeface="Comfortaa"/>
            </a:endParaRPr>
          </a:p>
          <a:p>
            <a:pPr marL="0" lvl="0" indent="0" algn="ctr" rtl="0">
              <a:spcBef>
                <a:spcPts val="0"/>
              </a:spcBef>
              <a:spcAft>
                <a:spcPts val="0"/>
              </a:spcAft>
              <a:buClr>
                <a:schemeClr val="dk1"/>
              </a:buClr>
              <a:buFont typeface="Arial"/>
              <a:buNone/>
            </a:pPr>
            <a:r>
              <a:rPr lang="it" sz="2800">
                <a:solidFill>
                  <a:srgbClr val="1C4587"/>
                </a:solidFill>
                <a:latin typeface="Comfortaa"/>
                <a:ea typeface="Comfortaa"/>
                <a:cs typeface="Comfortaa"/>
                <a:sym typeface="Comfortaa"/>
              </a:rPr>
              <a:t>Te ne segnaliamo qualcuna </a:t>
            </a:r>
            <a:endParaRPr sz="2800">
              <a:solidFill>
                <a:srgbClr val="1C4587"/>
              </a:solidFill>
              <a:latin typeface="Comfortaa"/>
              <a:ea typeface="Comfortaa"/>
              <a:cs typeface="Comfortaa"/>
              <a:sym typeface="Comfortaa"/>
            </a:endParaRPr>
          </a:p>
          <a:p>
            <a:pPr marL="0" lvl="0" indent="0" algn="ctr" rtl="0">
              <a:spcBef>
                <a:spcPts val="0"/>
              </a:spcBef>
              <a:spcAft>
                <a:spcPts val="0"/>
              </a:spcAft>
              <a:buClr>
                <a:schemeClr val="dk1"/>
              </a:buClr>
              <a:buFont typeface="Arial"/>
              <a:buNone/>
            </a:pPr>
            <a:r>
              <a:rPr lang="it" sz="2800">
                <a:solidFill>
                  <a:srgbClr val="1C4587"/>
                </a:solidFill>
                <a:latin typeface="Comfortaa"/>
                <a:ea typeface="Comfortaa"/>
                <a:cs typeface="Comfortaa"/>
                <a:sym typeface="Comfortaa"/>
              </a:rPr>
              <a:t>da non perdere!</a:t>
            </a:r>
            <a:endParaRPr sz="3200">
              <a:solidFill>
                <a:srgbClr val="1C4587"/>
              </a:solidFill>
              <a:latin typeface="Comfortaa"/>
              <a:ea typeface="Comfortaa"/>
              <a:cs typeface="Comfortaa"/>
              <a:sym typeface="Comfortaa"/>
            </a:endParaRPr>
          </a:p>
          <a:p>
            <a:pPr marL="0" lvl="0" indent="0" algn="ctr" rtl="0">
              <a:spcBef>
                <a:spcPts val="0"/>
              </a:spcBef>
              <a:spcAft>
                <a:spcPts val="0"/>
              </a:spcAft>
              <a:buClr>
                <a:schemeClr val="dk1"/>
              </a:buClr>
              <a:buFont typeface="Arial"/>
              <a:buNone/>
            </a:pPr>
            <a:br>
              <a:rPr lang="it" sz="3200">
                <a:solidFill>
                  <a:srgbClr val="1C4587"/>
                </a:solidFill>
                <a:latin typeface="Comfortaa"/>
                <a:ea typeface="Comfortaa"/>
                <a:cs typeface="Comfortaa"/>
                <a:sym typeface="Comfortaa"/>
              </a:rPr>
            </a:br>
            <a:endParaRPr sz="2700" b="1">
              <a:solidFill>
                <a:srgbClr val="1C4587"/>
              </a:solidFill>
              <a:latin typeface="Comfortaa"/>
              <a:ea typeface="Comfortaa"/>
              <a:cs typeface="Comfortaa"/>
              <a:sym typeface="Comfortaa"/>
            </a:endParaRPr>
          </a:p>
          <a:p>
            <a:pPr marL="0" lvl="0" indent="0" algn="just"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p:nvPr/>
        </p:nvSpPr>
        <p:spPr>
          <a:xfrm>
            <a:off x="259200" y="150650"/>
            <a:ext cx="8884800" cy="4879500"/>
          </a:xfrm>
          <a:prstGeom prst="rect">
            <a:avLst/>
          </a:prstGeom>
          <a:noFill/>
          <a:ln>
            <a:noFill/>
          </a:ln>
        </p:spPr>
        <p:txBody>
          <a:bodyPr spcFirstLastPara="1" wrap="square" lIns="91425" tIns="91425" rIns="91425" bIns="91425" anchor="t" anchorCtr="0">
            <a:spAutoFit/>
          </a:bodyPr>
          <a:lstStyle/>
          <a:p>
            <a:pPr marL="179999" lvl="0" indent="-204299" algn="just" rtl="0">
              <a:spcBef>
                <a:spcPts val="0"/>
              </a:spcBef>
              <a:spcAft>
                <a:spcPts val="0"/>
              </a:spcAft>
              <a:buClr>
                <a:schemeClr val="dk1"/>
              </a:buClr>
              <a:buSzPts val="1800"/>
              <a:buChar char="•"/>
            </a:pPr>
            <a:r>
              <a:rPr lang="it" sz="1800" b="1" u="sng">
                <a:solidFill>
                  <a:srgbClr val="1C4587"/>
                </a:solidFill>
                <a:latin typeface="Comfortaa"/>
                <a:ea typeface="Comfortaa"/>
                <a:cs typeface="Comfortaa"/>
                <a:sym typeface="Comfortaa"/>
              </a:rPr>
              <a:t>Open Day Spring Edition</a:t>
            </a:r>
            <a:r>
              <a:rPr lang="it" sz="1800" u="sng">
                <a:solidFill>
                  <a:srgbClr val="1C4587"/>
                </a:solidFill>
                <a:latin typeface="Comfortaa"/>
                <a:ea typeface="Comfortaa"/>
                <a:cs typeface="Comfortaa"/>
                <a:sym typeface="Comfortaa"/>
              </a:rPr>
              <a:t>:</a:t>
            </a:r>
            <a:r>
              <a:rPr lang="it" sz="1800">
                <a:solidFill>
                  <a:srgbClr val="1C4587"/>
                </a:solidFill>
                <a:latin typeface="Comfortaa"/>
                <a:ea typeface="Comfortaa"/>
                <a:cs typeface="Comfortaa"/>
                <a:sym typeface="Comfortaa"/>
              </a:rPr>
              <a:t> per gli studenti delle classi </a:t>
            </a:r>
            <a:r>
              <a:rPr lang="it" sz="1800" i="1" u="sng">
                <a:solidFill>
                  <a:srgbClr val="1C4587"/>
                </a:solidFill>
                <a:latin typeface="Comfortaa"/>
                <a:ea typeface="Comfortaa"/>
                <a:cs typeface="Comfortaa"/>
                <a:sym typeface="Comfortaa"/>
              </a:rPr>
              <a:t>seconde medie</a:t>
            </a:r>
            <a:r>
              <a:rPr lang="it" sz="1800">
                <a:solidFill>
                  <a:srgbClr val="1C4587"/>
                </a:solidFill>
                <a:latin typeface="Comfortaa"/>
                <a:ea typeface="Comfortaa"/>
                <a:cs typeface="Comfortaa"/>
                <a:sym typeface="Comfortaa"/>
              </a:rPr>
              <a:t>; ti permetteranno di avere un primo incontro di presentazione delle </a:t>
            </a:r>
            <a:r>
              <a:rPr lang="it" sz="1800" i="1">
                <a:solidFill>
                  <a:srgbClr val="1C4587"/>
                </a:solidFill>
                <a:latin typeface="Comfortaa"/>
                <a:ea typeface="Comfortaa"/>
                <a:cs typeface="Comfortaa"/>
                <a:sym typeface="Comfortaa"/>
              </a:rPr>
              <a:t>scuole superiori</a:t>
            </a:r>
            <a:r>
              <a:rPr lang="it" sz="1800">
                <a:solidFill>
                  <a:srgbClr val="1C4587"/>
                </a:solidFill>
                <a:latin typeface="Comfortaa"/>
                <a:ea typeface="Comfortaa"/>
                <a:cs typeface="Comfortaa"/>
                <a:sym typeface="Comfortaa"/>
              </a:rPr>
              <a:t>  di Piacenza e provincia nel corso della </a:t>
            </a:r>
            <a:r>
              <a:rPr lang="it" sz="1800" u="sng">
                <a:solidFill>
                  <a:srgbClr val="1C4587"/>
                </a:solidFill>
                <a:latin typeface="Comfortaa"/>
                <a:ea typeface="Comfortaa"/>
                <a:cs typeface="Comfortaa"/>
                <a:sym typeface="Comfortaa"/>
              </a:rPr>
              <a:t>primavera</a:t>
            </a:r>
            <a:r>
              <a:rPr lang="it" sz="1800">
                <a:solidFill>
                  <a:srgbClr val="1C4587"/>
                </a:solidFill>
                <a:latin typeface="Comfortaa"/>
                <a:ea typeface="Comfortaa"/>
                <a:cs typeface="Comfortaa"/>
                <a:sym typeface="Comfortaa"/>
              </a:rPr>
              <a:t>.</a:t>
            </a:r>
            <a:endParaRPr>
              <a:solidFill>
                <a:schemeClr val="dk1"/>
              </a:solidFill>
            </a:endParaRPr>
          </a:p>
          <a:p>
            <a:pPr marL="179999" lvl="0" indent="-89999" algn="just" rtl="0">
              <a:spcBef>
                <a:spcPts val="0"/>
              </a:spcBef>
              <a:spcAft>
                <a:spcPts val="0"/>
              </a:spcAft>
              <a:buClr>
                <a:schemeClr val="dk1"/>
              </a:buClr>
              <a:buSzPts val="1800"/>
              <a:buFont typeface="Arial"/>
              <a:buNone/>
            </a:pPr>
            <a:endParaRPr sz="1800" b="1">
              <a:solidFill>
                <a:srgbClr val="1C4587"/>
              </a:solidFill>
              <a:latin typeface="Comfortaa"/>
              <a:ea typeface="Comfortaa"/>
              <a:cs typeface="Comfortaa"/>
              <a:sym typeface="Comfortaa"/>
            </a:endParaRPr>
          </a:p>
          <a:p>
            <a:pPr marL="179999" lvl="0" indent="-204299" algn="just" rtl="0">
              <a:spcBef>
                <a:spcPts val="0"/>
              </a:spcBef>
              <a:spcAft>
                <a:spcPts val="0"/>
              </a:spcAft>
              <a:buClr>
                <a:schemeClr val="dk1"/>
              </a:buClr>
              <a:buSzPts val="1800"/>
              <a:buChar char="•"/>
            </a:pPr>
            <a:r>
              <a:rPr lang="it" sz="1800" b="1" u="sng">
                <a:solidFill>
                  <a:srgbClr val="1C4587"/>
                </a:solidFill>
                <a:latin typeface="Comfortaa"/>
                <a:ea typeface="Comfortaa"/>
                <a:cs typeface="Comfortaa"/>
                <a:sym typeface="Comfortaa"/>
              </a:rPr>
              <a:t>Open Day:</a:t>
            </a:r>
            <a:r>
              <a:rPr lang="it" sz="1800" b="1">
                <a:solidFill>
                  <a:srgbClr val="1C4587"/>
                </a:solidFill>
                <a:latin typeface="Comfortaa"/>
                <a:ea typeface="Comfortaa"/>
                <a:cs typeface="Comfortaa"/>
                <a:sym typeface="Comfortaa"/>
              </a:rPr>
              <a:t> </a:t>
            </a:r>
            <a:r>
              <a:rPr lang="it" sz="1800">
                <a:solidFill>
                  <a:srgbClr val="1C4587"/>
                </a:solidFill>
                <a:latin typeface="Comfortaa"/>
                <a:ea typeface="Comfortaa"/>
                <a:cs typeface="Comfortaa"/>
                <a:sym typeface="Comfortaa"/>
              </a:rPr>
              <a:t>per gli studenti delle classi </a:t>
            </a:r>
            <a:r>
              <a:rPr lang="it" sz="1800" i="1" u="sng">
                <a:solidFill>
                  <a:srgbClr val="1C4587"/>
                </a:solidFill>
                <a:latin typeface="Comfortaa"/>
                <a:ea typeface="Comfortaa"/>
                <a:cs typeface="Comfortaa"/>
                <a:sym typeface="Comfortaa"/>
              </a:rPr>
              <a:t>terze medie</a:t>
            </a:r>
            <a:r>
              <a:rPr lang="it" sz="1800">
                <a:solidFill>
                  <a:srgbClr val="1C4587"/>
                </a:solidFill>
                <a:latin typeface="Comfortaa"/>
                <a:ea typeface="Comfortaa"/>
                <a:cs typeface="Comfortaa"/>
                <a:sym typeface="Comfortaa"/>
              </a:rPr>
              <a:t>; iniziano solitamente a </a:t>
            </a:r>
            <a:r>
              <a:rPr lang="it" sz="1800" u="sng">
                <a:solidFill>
                  <a:srgbClr val="1C4587"/>
                </a:solidFill>
                <a:latin typeface="Comfortaa"/>
                <a:ea typeface="Comfortaa"/>
                <a:cs typeface="Comfortaa"/>
                <a:sym typeface="Comfortaa"/>
              </a:rPr>
              <a:t>fine ottobre, finiscono a metà gennaio </a:t>
            </a:r>
            <a:r>
              <a:rPr lang="it" sz="1800">
                <a:solidFill>
                  <a:srgbClr val="1C4587"/>
                </a:solidFill>
                <a:latin typeface="Comfortaa"/>
                <a:ea typeface="Comfortaa"/>
                <a:cs typeface="Comfortaa"/>
                <a:sym typeface="Comfortaa"/>
              </a:rPr>
              <a:t>e sono piuttosto numerosi! Le scuole superiori ti «apriranno le loro porte» per presentare la loro offerta formativa. </a:t>
            </a:r>
            <a:endParaRPr>
              <a:solidFill>
                <a:schemeClr val="dk1"/>
              </a:solidFill>
            </a:endParaRPr>
          </a:p>
          <a:p>
            <a:pPr marL="179999" lvl="0" indent="-89999" algn="just" rtl="0">
              <a:spcBef>
                <a:spcPts val="0"/>
              </a:spcBef>
              <a:spcAft>
                <a:spcPts val="0"/>
              </a:spcAft>
              <a:buClr>
                <a:schemeClr val="dk1"/>
              </a:buClr>
              <a:buFont typeface="Arial"/>
              <a:buNone/>
            </a:pPr>
            <a:endParaRPr sz="1800">
              <a:solidFill>
                <a:srgbClr val="1C4587"/>
              </a:solidFill>
              <a:latin typeface="Comfortaa"/>
              <a:ea typeface="Comfortaa"/>
              <a:cs typeface="Comfortaa"/>
              <a:sym typeface="Comfortaa"/>
            </a:endParaRPr>
          </a:p>
          <a:p>
            <a:pPr marL="179999" lvl="0" indent="-204299" algn="just" rtl="0">
              <a:spcBef>
                <a:spcPts val="0"/>
              </a:spcBef>
              <a:spcAft>
                <a:spcPts val="0"/>
              </a:spcAft>
              <a:buClr>
                <a:schemeClr val="dk1"/>
              </a:buClr>
              <a:buSzPts val="1800"/>
              <a:buChar char="•"/>
            </a:pPr>
            <a:r>
              <a:rPr lang="it" sz="1800" b="1" u="sng">
                <a:solidFill>
                  <a:srgbClr val="1C4587"/>
                </a:solidFill>
                <a:latin typeface="Comfortaa"/>
                <a:ea typeface="Comfortaa"/>
                <a:cs typeface="Comfortaa"/>
                <a:sym typeface="Comfortaa"/>
              </a:rPr>
              <a:t>Stage:</a:t>
            </a:r>
            <a:r>
              <a:rPr lang="it" sz="1800" b="1">
                <a:solidFill>
                  <a:srgbClr val="1C4587"/>
                </a:solidFill>
                <a:latin typeface="Comfortaa"/>
                <a:ea typeface="Comfortaa"/>
                <a:cs typeface="Comfortaa"/>
                <a:sym typeface="Comfortaa"/>
              </a:rPr>
              <a:t> </a:t>
            </a:r>
            <a:r>
              <a:rPr lang="it" sz="1800">
                <a:solidFill>
                  <a:srgbClr val="1C4587"/>
                </a:solidFill>
                <a:latin typeface="Comfortaa"/>
                <a:ea typeface="Comfortaa"/>
                <a:cs typeface="Comfortaa"/>
                <a:sym typeface="Comfortaa"/>
              </a:rPr>
              <a:t>nel corso dell’autunno e dell’inverno della </a:t>
            </a:r>
            <a:r>
              <a:rPr lang="it" sz="1800" i="1" u="sng">
                <a:solidFill>
                  <a:srgbClr val="1C4587"/>
                </a:solidFill>
                <a:latin typeface="Comfortaa"/>
                <a:ea typeface="Comfortaa"/>
                <a:cs typeface="Comfortaa"/>
                <a:sym typeface="Comfortaa"/>
              </a:rPr>
              <a:t>terza media</a:t>
            </a:r>
            <a:r>
              <a:rPr lang="it" sz="1800" u="sng">
                <a:solidFill>
                  <a:srgbClr val="1C4587"/>
                </a:solidFill>
                <a:latin typeface="Comfortaa"/>
                <a:ea typeface="Comfortaa"/>
                <a:cs typeface="Comfortaa"/>
                <a:sym typeface="Comfortaa"/>
              </a:rPr>
              <a:t>,</a:t>
            </a:r>
            <a:r>
              <a:rPr lang="it" sz="1800">
                <a:solidFill>
                  <a:srgbClr val="1C4587"/>
                </a:solidFill>
                <a:latin typeface="Comfortaa"/>
                <a:ea typeface="Comfortaa"/>
                <a:cs typeface="Comfortaa"/>
                <a:sym typeface="Comfortaa"/>
              </a:rPr>
              <a:t> avrai la possibilità di seguire le lezioni in classe in una delle scuole </a:t>
            </a:r>
            <a:r>
              <a:rPr lang="it" sz="1800" i="1">
                <a:solidFill>
                  <a:srgbClr val="1C4587"/>
                </a:solidFill>
                <a:latin typeface="Comfortaa"/>
                <a:ea typeface="Comfortaa"/>
                <a:cs typeface="Comfortaa"/>
                <a:sym typeface="Comfortaa"/>
              </a:rPr>
              <a:t>superiori</a:t>
            </a:r>
            <a:r>
              <a:rPr lang="it" sz="1800">
                <a:solidFill>
                  <a:srgbClr val="1C4587"/>
                </a:solidFill>
                <a:latin typeface="Comfortaa"/>
                <a:ea typeface="Comfortaa"/>
                <a:cs typeface="Comfortaa"/>
                <a:sym typeface="Comfortaa"/>
              </a:rPr>
              <a:t> di Piacenza e provincia.</a:t>
            </a:r>
            <a:endParaRPr sz="1800">
              <a:solidFill>
                <a:srgbClr val="1C4587"/>
              </a:solidFill>
              <a:latin typeface="Comfortaa"/>
              <a:ea typeface="Comfortaa"/>
              <a:cs typeface="Comfortaa"/>
              <a:sym typeface="Comfortaa"/>
            </a:endParaRPr>
          </a:p>
          <a:p>
            <a:pPr marL="457200" lvl="0" indent="0" algn="just" rtl="0">
              <a:spcBef>
                <a:spcPts val="0"/>
              </a:spcBef>
              <a:spcAft>
                <a:spcPts val="0"/>
              </a:spcAft>
              <a:buNone/>
            </a:pPr>
            <a:endParaRPr sz="1800">
              <a:solidFill>
                <a:srgbClr val="1C4587"/>
              </a:solidFill>
              <a:latin typeface="Comfortaa"/>
              <a:ea typeface="Comfortaa"/>
              <a:cs typeface="Comfortaa"/>
              <a:sym typeface="Comfortaa"/>
            </a:endParaRPr>
          </a:p>
          <a:p>
            <a:pPr marL="457200" lvl="0" indent="0" algn="just" rtl="0">
              <a:spcBef>
                <a:spcPts val="0"/>
              </a:spcBef>
              <a:spcAft>
                <a:spcPts val="0"/>
              </a:spcAft>
              <a:buNone/>
            </a:pPr>
            <a:r>
              <a:rPr lang="it" sz="1300" i="1">
                <a:solidFill>
                  <a:srgbClr val="1C4587"/>
                </a:solidFill>
                <a:latin typeface="Comfortaa"/>
                <a:ea typeface="Comfortaa"/>
                <a:cs typeface="Comfortaa"/>
                <a:sym typeface="Comfortaa"/>
              </a:rPr>
              <a:t>Alcune di queste iniziative potrebbero svolgersi</a:t>
            </a:r>
            <a:endParaRPr sz="1300" i="1">
              <a:solidFill>
                <a:srgbClr val="1C4587"/>
              </a:solidFill>
              <a:latin typeface="Comfortaa"/>
              <a:ea typeface="Comfortaa"/>
              <a:cs typeface="Comfortaa"/>
              <a:sym typeface="Comfortaa"/>
            </a:endParaRPr>
          </a:p>
          <a:p>
            <a:pPr marL="457200" lvl="0" indent="0" algn="just" rtl="0">
              <a:spcBef>
                <a:spcPts val="0"/>
              </a:spcBef>
              <a:spcAft>
                <a:spcPts val="0"/>
              </a:spcAft>
              <a:buNone/>
            </a:pPr>
            <a:r>
              <a:rPr lang="it" sz="1300" i="1">
                <a:solidFill>
                  <a:srgbClr val="1C4587"/>
                </a:solidFill>
                <a:latin typeface="Comfortaa"/>
                <a:ea typeface="Comfortaa"/>
                <a:cs typeface="Comfortaa"/>
                <a:sym typeface="Comfortaa"/>
              </a:rPr>
              <a:t>online a causa delle restrizioni sanitarie dovute alla </a:t>
            </a:r>
            <a:endParaRPr sz="1300" i="1">
              <a:solidFill>
                <a:srgbClr val="1C4587"/>
              </a:solidFill>
              <a:latin typeface="Comfortaa"/>
              <a:ea typeface="Comfortaa"/>
              <a:cs typeface="Comfortaa"/>
              <a:sym typeface="Comfortaa"/>
            </a:endParaRPr>
          </a:p>
          <a:p>
            <a:pPr marL="457200" lvl="0" indent="0" algn="just" rtl="0">
              <a:spcBef>
                <a:spcPts val="0"/>
              </a:spcBef>
              <a:spcAft>
                <a:spcPts val="0"/>
              </a:spcAft>
              <a:buNone/>
            </a:pPr>
            <a:r>
              <a:rPr lang="it" sz="1300" i="1">
                <a:solidFill>
                  <a:srgbClr val="1C4587"/>
                </a:solidFill>
                <a:latin typeface="Comfortaa"/>
                <a:ea typeface="Comfortaa"/>
                <a:cs typeface="Comfortaa"/>
                <a:sym typeface="Comfortaa"/>
              </a:rPr>
              <a:t>pandemia da Covid 19</a:t>
            </a:r>
            <a:endParaRPr sz="1300" i="1">
              <a:solidFill>
                <a:srgbClr val="1C4587"/>
              </a:solidFill>
              <a:latin typeface="Comfortaa"/>
              <a:ea typeface="Comfortaa"/>
              <a:cs typeface="Comfortaa"/>
              <a:sym typeface="Comfortaa"/>
            </a:endParaRPr>
          </a:p>
          <a:p>
            <a:pPr marL="0" lvl="0" indent="0" algn="just" rtl="0">
              <a:spcBef>
                <a:spcPts val="0"/>
              </a:spcBef>
              <a:spcAft>
                <a:spcPts val="0"/>
              </a:spcAft>
              <a:buClr>
                <a:schemeClr val="dk1"/>
              </a:buClr>
              <a:buFont typeface="Arial"/>
              <a:buNone/>
            </a:pPr>
            <a:endParaRPr sz="1800">
              <a:solidFill>
                <a:srgbClr val="1C4587"/>
              </a:solidFill>
              <a:latin typeface="Comfortaa"/>
              <a:ea typeface="Comfortaa"/>
              <a:cs typeface="Comfortaa"/>
              <a:sym typeface="Comfortaa"/>
            </a:endParaRPr>
          </a:p>
          <a:p>
            <a:pPr marL="0" lvl="0" indent="0" algn="l" rtl="0">
              <a:spcBef>
                <a:spcPts val="0"/>
              </a:spcBef>
              <a:spcAft>
                <a:spcPts val="0"/>
              </a:spcAft>
              <a:buNone/>
            </a:pPr>
            <a:endParaRPr/>
          </a:p>
        </p:txBody>
      </p:sp>
      <p:pic>
        <p:nvPicPr>
          <p:cNvPr id="293" name="Google Shape;293;p42"/>
          <p:cNvPicPr preferRelativeResize="0"/>
          <p:nvPr/>
        </p:nvPicPr>
        <p:blipFill>
          <a:blip r:embed="rId3">
            <a:alphaModFix/>
          </a:blip>
          <a:stretch>
            <a:fillRect/>
          </a:stretch>
        </p:blipFill>
        <p:spPr>
          <a:xfrm>
            <a:off x="7134150" y="3373275"/>
            <a:ext cx="1896675" cy="1770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p:nvPr/>
        </p:nvSpPr>
        <p:spPr>
          <a:xfrm>
            <a:off x="797500" y="310200"/>
            <a:ext cx="7821900" cy="4960302"/>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Font typeface="Arial"/>
              <a:buNone/>
            </a:pPr>
            <a:r>
              <a:rPr lang="it" sz="1800" dirty="0">
                <a:solidFill>
                  <a:srgbClr val="1C4587"/>
                </a:solidFill>
                <a:latin typeface="Comfortaa"/>
                <a:ea typeface="Comfortaa"/>
                <a:cs typeface="Comfortaa"/>
                <a:sym typeface="Comfortaa"/>
              </a:rPr>
              <a:t>Se vuoi iniziare ad avere un quadro delle scuole superiori o acquisire maggiori informazioni, consulta il sito che è stato preparato apposta per te:</a:t>
            </a:r>
            <a:endParaRPr dirty="0">
              <a:solidFill>
                <a:schemeClr val="dk1"/>
              </a:solidFill>
            </a:endParaRPr>
          </a:p>
          <a:p>
            <a:pPr marL="0" lvl="0" indent="0" algn="just" rtl="0">
              <a:spcBef>
                <a:spcPts val="1000"/>
              </a:spcBef>
              <a:spcAft>
                <a:spcPts val="0"/>
              </a:spcAft>
              <a:buClr>
                <a:schemeClr val="dk1"/>
              </a:buClr>
              <a:buFont typeface="Arial"/>
              <a:buNone/>
            </a:pPr>
            <a:endParaRPr sz="1800" dirty="0">
              <a:solidFill>
                <a:srgbClr val="1C4587"/>
              </a:solidFill>
              <a:latin typeface="Comfortaa"/>
              <a:ea typeface="Comfortaa"/>
              <a:cs typeface="Comfortaa"/>
              <a:sym typeface="Comfortaa"/>
            </a:endParaRPr>
          </a:p>
          <a:p>
            <a:pPr marL="0" lvl="0" indent="0" algn="ctr" rtl="0">
              <a:spcBef>
                <a:spcPts val="1000"/>
              </a:spcBef>
              <a:spcAft>
                <a:spcPts val="0"/>
              </a:spcAft>
              <a:buClr>
                <a:schemeClr val="dk1"/>
              </a:buClr>
              <a:buFont typeface="Arial"/>
              <a:buNone/>
            </a:pPr>
            <a:r>
              <a:rPr lang="it" sz="2400" u="sng" dirty="0">
                <a:solidFill>
                  <a:srgbClr val="3C78D8"/>
                </a:solidFill>
                <a:hlinkClick r:id="rId3">
                  <a:extLst>
                    <a:ext uri="{A12FA001-AC4F-418D-AE19-62706E023703}">
                      <ahyp:hlinkClr xmlns:ahyp="http://schemas.microsoft.com/office/drawing/2018/hyperlinkcolor" val="tx"/>
                    </a:ext>
                  </a:extLst>
                </a:hlinkClick>
              </a:rPr>
              <a:t>Guida Navigabile | Piacenza al Futuro (piacenzafuturo.com)</a:t>
            </a:r>
            <a:endParaRPr sz="1800" dirty="0">
              <a:solidFill>
                <a:srgbClr val="3C78D8"/>
              </a:solidFill>
              <a:latin typeface="Comfortaa"/>
              <a:ea typeface="Comfortaa"/>
              <a:cs typeface="Comfortaa"/>
              <a:sym typeface="Comfortaa"/>
            </a:endParaRPr>
          </a:p>
          <a:p>
            <a:pPr marL="0" lvl="0" indent="0" algn="ctr" rtl="0">
              <a:spcBef>
                <a:spcPts val="1000"/>
              </a:spcBef>
              <a:spcAft>
                <a:spcPts val="0"/>
              </a:spcAft>
              <a:buClr>
                <a:schemeClr val="dk1"/>
              </a:buClr>
              <a:buFont typeface="Arial"/>
              <a:buNone/>
            </a:pPr>
            <a:r>
              <a:rPr lang="it" sz="1800" b="1" u="sng" dirty="0">
                <a:solidFill>
                  <a:srgbClr val="3C78D8"/>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https://www.piacenzafuturo.com/guidanavigabile</a:t>
            </a:r>
            <a:endParaRPr sz="1800" b="1" dirty="0">
              <a:solidFill>
                <a:srgbClr val="3C78D8"/>
              </a:solidFill>
              <a:latin typeface="Comfortaa"/>
              <a:ea typeface="Comfortaa"/>
              <a:cs typeface="Comfortaa"/>
              <a:sym typeface="Comfortaa"/>
            </a:endParaRPr>
          </a:p>
          <a:p>
            <a:pPr marL="0" lvl="0" indent="0" algn="just" rtl="0">
              <a:spcBef>
                <a:spcPts val="1000"/>
              </a:spcBef>
              <a:spcAft>
                <a:spcPts val="0"/>
              </a:spcAft>
              <a:buClr>
                <a:schemeClr val="dk1"/>
              </a:buClr>
              <a:buFont typeface="Arial"/>
              <a:buNone/>
            </a:pPr>
            <a:endParaRPr sz="1800" b="1" dirty="0">
              <a:solidFill>
                <a:srgbClr val="3C78D8"/>
              </a:solidFill>
              <a:latin typeface="Comfortaa"/>
              <a:ea typeface="Comfortaa"/>
              <a:cs typeface="Comfortaa"/>
              <a:sym typeface="Comfortaa"/>
            </a:endParaRPr>
          </a:p>
          <a:p>
            <a:pPr marL="0" lvl="0" indent="0" algn="ctr" rtl="0">
              <a:spcBef>
                <a:spcPts val="1000"/>
              </a:spcBef>
              <a:spcAft>
                <a:spcPts val="0"/>
              </a:spcAft>
              <a:buClr>
                <a:schemeClr val="dk1"/>
              </a:buClr>
              <a:buFont typeface="Arial"/>
              <a:buNone/>
            </a:pPr>
            <a:r>
              <a:rPr lang="it" sz="1800" dirty="0">
                <a:solidFill>
                  <a:srgbClr val="1C4587"/>
                </a:solidFill>
                <a:latin typeface="Comfortaa"/>
                <a:ea typeface="Comfortaa"/>
                <a:cs typeface="Comfortaa"/>
                <a:sym typeface="Comfortaa"/>
              </a:rPr>
              <a:t>Troverai la presentazione online di tutte le scuole superiori di Piacenza e provincia, indicazioni interessanti e i nominativi dei docenti referenti da contattare!</a:t>
            </a:r>
            <a:endParaRPr dirty="0">
              <a:solidFill>
                <a:srgbClr val="1C4587"/>
              </a:solidFill>
              <a:latin typeface="Comfortaa"/>
              <a:ea typeface="Comfortaa"/>
              <a:cs typeface="Comfortaa"/>
              <a:sym typeface="Comfortaa"/>
            </a:endParaRPr>
          </a:p>
          <a:p>
            <a:pPr marL="0" lvl="0" indent="0" algn="ctr" rtl="0">
              <a:spcBef>
                <a:spcPts val="1000"/>
              </a:spcBef>
              <a:spcAft>
                <a:spcPts val="0"/>
              </a:spcAft>
              <a:buClr>
                <a:schemeClr val="dk1"/>
              </a:buClr>
              <a:buFont typeface="Arial"/>
              <a:buNone/>
            </a:pPr>
            <a:endParaRPr dirty="0">
              <a:solidFill>
                <a:srgbClr val="1C4587"/>
              </a:solidFill>
              <a:latin typeface="Comfortaa"/>
              <a:ea typeface="Comfortaa"/>
              <a:cs typeface="Comfortaa"/>
              <a:sym typeface="Comfortaa"/>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p:nvPr/>
        </p:nvSpPr>
        <p:spPr>
          <a:xfrm>
            <a:off x="211500" y="1128000"/>
            <a:ext cx="8721000" cy="347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200">
                <a:solidFill>
                  <a:srgbClr val="1C4587"/>
                </a:solidFill>
                <a:latin typeface="Comfortaa"/>
                <a:ea typeface="Comfortaa"/>
                <a:cs typeface="Comfortaa"/>
                <a:sym typeface="Comfortaa"/>
              </a:rPr>
              <a:t>Per concludere, </a:t>
            </a:r>
            <a:br>
              <a:rPr lang="it" sz="2200">
                <a:solidFill>
                  <a:srgbClr val="1C4587"/>
                </a:solidFill>
                <a:latin typeface="Comfortaa"/>
                <a:ea typeface="Comfortaa"/>
                <a:cs typeface="Comfortaa"/>
                <a:sym typeface="Comfortaa"/>
              </a:rPr>
            </a:br>
            <a:r>
              <a:rPr lang="it" sz="2200">
                <a:solidFill>
                  <a:srgbClr val="1C4587"/>
                </a:solidFill>
                <a:latin typeface="Comfortaa"/>
                <a:ea typeface="Comfortaa"/>
                <a:cs typeface="Comfortaa"/>
                <a:sym typeface="Comfortaa"/>
              </a:rPr>
              <a:t>ti ricordiamo che i tuoi docenti prepareranno per te e i tuoi genitori un documento importante, </a:t>
            </a:r>
            <a:endParaRPr sz="2200">
              <a:solidFill>
                <a:srgbClr val="1C4587"/>
              </a:solidFill>
              <a:latin typeface="Comfortaa"/>
              <a:ea typeface="Comfortaa"/>
              <a:cs typeface="Comfortaa"/>
              <a:sym typeface="Comfortaa"/>
            </a:endParaRPr>
          </a:p>
          <a:p>
            <a:pPr marL="0" lvl="0" indent="0" algn="ctr" rtl="0">
              <a:spcBef>
                <a:spcPts val="800"/>
              </a:spcBef>
              <a:spcAft>
                <a:spcPts val="800"/>
              </a:spcAft>
              <a:buNone/>
            </a:pPr>
            <a:r>
              <a:rPr lang="it" sz="2200">
                <a:solidFill>
                  <a:srgbClr val="1C4587"/>
                </a:solidFill>
                <a:latin typeface="Comfortaa"/>
                <a:ea typeface="Comfortaa"/>
                <a:cs typeface="Comfortaa"/>
                <a:sym typeface="Comfortaa"/>
              </a:rPr>
              <a:t>si tratta del </a:t>
            </a:r>
            <a:br>
              <a:rPr lang="it" sz="2200">
                <a:solidFill>
                  <a:srgbClr val="1C4587"/>
                </a:solidFill>
                <a:latin typeface="Comfortaa"/>
                <a:ea typeface="Comfortaa"/>
                <a:cs typeface="Comfortaa"/>
                <a:sym typeface="Comfortaa"/>
              </a:rPr>
            </a:br>
            <a:br>
              <a:rPr lang="it" sz="2200">
                <a:solidFill>
                  <a:srgbClr val="1C4587"/>
                </a:solidFill>
                <a:latin typeface="Comfortaa"/>
                <a:ea typeface="Comfortaa"/>
                <a:cs typeface="Comfortaa"/>
                <a:sym typeface="Comfortaa"/>
              </a:rPr>
            </a:br>
            <a:r>
              <a:rPr lang="it" sz="3100" b="1">
                <a:solidFill>
                  <a:srgbClr val="1C4587"/>
                </a:solidFill>
                <a:latin typeface="Comfortaa"/>
                <a:ea typeface="Comfortaa"/>
                <a:cs typeface="Comfortaa"/>
                <a:sym typeface="Comfortaa"/>
              </a:rPr>
              <a:t>Consiglio Orientativo</a:t>
            </a:r>
            <a:br>
              <a:rPr lang="it" sz="2200">
                <a:solidFill>
                  <a:srgbClr val="1C4587"/>
                </a:solidFill>
                <a:latin typeface="Comfortaa"/>
                <a:ea typeface="Comfortaa"/>
                <a:cs typeface="Comfortaa"/>
                <a:sym typeface="Comfortaa"/>
              </a:rPr>
            </a:br>
            <a:br>
              <a:rPr lang="it" sz="2200">
                <a:solidFill>
                  <a:srgbClr val="1C4587"/>
                </a:solidFill>
                <a:latin typeface="Comfortaa"/>
                <a:ea typeface="Comfortaa"/>
                <a:cs typeface="Comfortaa"/>
                <a:sym typeface="Comfortaa"/>
              </a:rPr>
            </a:br>
            <a:r>
              <a:rPr lang="it" sz="2200">
                <a:solidFill>
                  <a:srgbClr val="1C4587"/>
                </a:solidFill>
                <a:latin typeface="Comfortaa"/>
                <a:ea typeface="Comfortaa"/>
                <a:cs typeface="Comfortaa"/>
                <a:sym typeface="Comfortaa"/>
              </a:rPr>
              <a:t>che ti verrà consegnato, di norma, nel mese di dicembre/gennaio della </a:t>
            </a:r>
            <a:r>
              <a:rPr lang="it" sz="2200" i="1">
                <a:solidFill>
                  <a:srgbClr val="1C4587"/>
                </a:solidFill>
                <a:latin typeface="Comfortaa"/>
                <a:ea typeface="Comfortaa"/>
                <a:cs typeface="Comfortaa"/>
                <a:sym typeface="Comfortaa"/>
              </a:rPr>
              <a:t>terza media</a:t>
            </a:r>
            <a:r>
              <a:rPr lang="it" sz="2200">
                <a:solidFill>
                  <a:srgbClr val="1C4587"/>
                </a:solidFill>
                <a:latin typeface="Comfortaa"/>
                <a:ea typeface="Comfortaa"/>
                <a:cs typeface="Comfortaa"/>
                <a:sym typeface="Comfortaa"/>
              </a:rPr>
              <a:t>. </a:t>
            </a:r>
            <a:endParaRPr sz="4800">
              <a:solidFill>
                <a:srgbClr val="1C4587"/>
              </a:solidFill>
              <a:latin typeface="Comfortaa"/>
              <a:ea typeface="Comfortaa"/>
              <a:cs typeface="Comfortaa"/>
              <a:sym typeface="Comforta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p:nvPr/>
        </p:nvSpPr>
        <p:spPr>
          <a:xfrm>
            <a:off x="493325" y="718800"/>
            <a:ext cx="8366700" cy="2134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Font typeface="Arial"/>
              <a:buNone/>
            </a:pPr>
            <a:r>
              <a:rPr lang="it" sz="2400" dirty="0">
                <a:solidFill>
                  <a:srgbClr val="1C4587"/>
                </a:solidFill>
                <a:latin typeface="Comfortaa"/>
                <a:ea typeface="Comfortaa"/>
                <a:cs typeface="Comfortaa"/>
                <a:sym typeface="Comfortaa"/>
              </a:rPr>
              <a:t>La tua </a:t>
            </a:r>
            <a:r>
              <a:rPr lang="it" sz="2400" i="1" dirty="0">
                <a:solidFill>
                  <a:srgbClr val="1C4587"/>
                </a:solidFill>
                <a:latin typeface="Comfortaa"/>
                <a:ea typeface="Comfortaa"/>
                <a:cs typeface="Comfortaa"/>
                <a:sym typeface="Comfortaa"/>
              </a:rPr>
              <a:t>scuola</a:t>
            </a:r>
            <a:r>
              <a:rPr lang="it" sz="2400" dirty="0">
                <a:solidFill>
                  <a:srgbClr val="1C4587"/>
                </a:solidFill>
                <a:latin typeface="Comfortaa"/>
                <a:ea typeface="Comfortaa"/>
                <a:cs typeface="Comfortaa"/>
                <a:sym typeface="Comfortaa"/>
              </a:rPr>
              <a:t> </a:t>
            </a:r>
            <a:r>
              <a:rPr lang="it" sz="2400" i="1" dirty="0">
                <a:solidFill>
                  <a:srgbClr val="1C4587"/>
                </a:solidFill>
                <a:latin typeface="Comfortaa"/>
                <a:ea typeface="Comfortaa"/>
                <a:cs typeface="Comfortaa"/>
                <a:sym typeface="Comfortaa"/>
              </a:rPr>
              <a:t>media</a:t>
            </a:r>
            <a:r>
              <a:rPr lang="it" sz="2400" dirty="0">
                <a:solidFill>
                  <a:srgbClr val="1C4587"/>
                </a:solidFill>
                <a:latin typeface="Comfortaa"/>
                <a:ea typeface="Comfortaa"/>
                <a:cs typeface="Comfortaa"/>
                <a:sym typeface="Comfortaa"/>
              </a:rPr>
              <a:t> ti comunicherà eventuali ulteriori attività e iniziative volte a favorire  l’Orientamento che verranno organizzate al suo interno o da esperti esterni. </a:t>
            </a:r>
            <a:endParaRPr dirty="0">
              <a:solidFill>
                <a:schemeClr val="dk1"/>
              </a:solidFill>
            </a:endParaRPr>
          </a:p>
          <a:p>
            <a:pPr marL="0" lvl="0" indent="0" algn="just" rtl="0">
              <a:spcBef>
                <a:spcPts val="800"/>
              </a:spcBef>
              <a:spcAft>
                <a:spcPts val="0"/>
              </a:spcAft>
              <a:buNone/>
            </a:pPr>
            <a:r>
              <a:rPr lang="it" sz="2400" dirty="0">
                <a:solidFill>
                  <a:srgbClr val="1C4587"/>
                </a:solidFill>
                <a:latin typeface="Comfortaa"/>
                <a:ea typeface="Comfortaa"/>
                <a:cs typeface="Comfortaa"/>
                <a:sym typeface="Comfortaa"/>
              </a:rPr>
              <a:t>Non perdertele!</a:t>
            </a:r>
            <a:endParaRPr dirty="0"/>
          </a:p>
        </p:txBody>
      </p:sp>
      <p:sp>
        <p:nvSpPr>
          <p:cNvPr id="309" name="Google Shape;309;p45"/>
          <p:cNvSpPr txBox="1"/>
          <p:nvPr/>
        </p:nvSpPr>
        <p:spPr>
          <a:xfrm>
            <a:off x="2377225" y="3692775"/>
            <a:ext cx="4918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200" b="1" i="1">
                <a:solidFill>
                  <a:srgbClr val="B45F06"/>
                </a:solidFill>
                <a:latin typeface="Comfortaa"/>
                <a:ea typeface="Comfortaa"/>
                <a:cs typeface="Comfortaa"/>
                <a:sym typeface="Comfortaa"/>
              </a:rPr>
              <a:t>Buona strada!!!!!</a:t>
            </a:r>
            <a:endParaRPr sz="3200" b="1" i="1">
              <a:solidFill>
                <a:srgbClr val="B45F06"/>
              </a:solidFill>
              <a:latin typeface="Comfortaa"/>
              <a:ea typeface="Comfortaa"/>
              <a:cs typeface="Comfortaa"/>
              <a:sym typeface="Comfortaa"/>
            </a:endParaRPr>
          </a:p>
        </p:txBody>
      </p:sp>
      <p:pic>
        <p:nvPicPr>
          <p:cNvPr id="310" name="Google Shape;310;p45"/>
          <p:cNvPicPr preferRelativeResize="0"/>
          <p:nvPr/>
        </p:nvPicPr>
        <p:blipFill>
          <a:blip r:embed="rId3">
            <a:alphaModFix/>
          </a:blip>
          <a:stretch>
            <a:fillRect/>
          </a:stretch>
        </p:blipFill>
        <p:spPr>
          <a:xfrm>
            <a:off x="6547925" y="2964825"/>
            <a:ext cx="1985400" cy="198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6847425" y="2181350"/>
            <a:ext cx="2296575" cy="2962150"/>
          </a:xfrm>
          <a:prstGeom prst="rect">
            <a:avLst/>
          </a:prstGeom>
          <a:noFill/>
          <a:ln>
            <a:noFill/>
          </a:ln>
        </p:spPr>
      </p:pic>
      <p:sp>
        <p:nvSpPr>
          <p:cNvPr id="62" name="Google Shape;62;p14"/>
          <p:cNvSpPr txBox="1"/>
          <p:nvPr/>
        </p:nvSpPr>
        <p:spPr>
          <a:xfrm>
            <a:off x="524025" y="492350"/>
            <a:ext cx="6321900" cy="3848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it" sz="2100" b="1">
                <a:solidFill>
                  <a:srgbClr val="1C4587"/>
                </a:solidFill>
                <a:latin typeface="Comfortaa"/>
                <a:ea typeface="Comfortaa"/>
                <a:cs typeface="Comfortaa"/>
                <a:sym typeface="Comfortaa"/>
              </a:rPr>
              <a:t>Sei in una fase di passaggio in cui sperimenti emozioni, aspettative, paure, ansie…</a:t>
            </a:r>
            <a:endParaRPr sz="2100" b="1">
              <a:solidFill>
                <a:srgbClr val="1C4587"/>
              </a:solidFill>
              <a:latin typeface="Comfortaa"/>
              <a:ea typeface="Comfortaa"/>
              <a:cs typeface="Comfortaa"/>
              <a:sym typeface="Comfortaa"/>
            </a:endParaRPr>
          </a:p>
          <a:p>
            <a:pPr marL="0" lvl="0" indent="0" algn="just" rtl="0">
              <a:spcBef>
                <a:spcPts val="0"/>
              </a:spcBef>
              <a:spcAft>
                <a:spcPts val="0"/>
              </a:spcAft>
              <a:buClr>
                <a:schemeClr val="dk1"/>
              </a:buClr>
              <a:buSzPts val="1100"/>
              <a:buFont typeface="Arial"/>
              <a:buNone/>
            </a:pPr>
            <a:endParaRPr sz="2100" b="1">
              <a:solidFill>
                <a:srgbClr val="1C4587"/>
              </a:solidFill>
              <a:latin typeface="Comfortaa"/>
              <a:ea typeface="Comfortaa"/>
              <a:cs typeface="Comfortaa"/>
              <a:sym typeface="Comfortaa"/>
            </a:endParaRPr>
          </a:p>
          <a:p>
            <a:pPr marL="0" lvl="0" indent="0" algn="just" rtl="0">
              <a:spcBef>
                <a:spcPts val="0"/>
              </a:spcBef>
              <a:spcAft>
                <a:spcPts val="0"/>
              </a:spcAft>
              <a:buClr>
                <a:schemeClr val="dk1"/>
              </a:buClr>
              <a:buSzPts val="1100"/>
              <a:buFont typeface="Arial"/>
              <a:buNone/>
            </a:pPr>
            <a:r>
              <a:rPr lang="it" sz="2100" b="1">
                <a:solidFill>
                  <a:srgbClr val="1C4587"/>
                </a:solidFill>
                <a:latin typeface="Comfortaa"/>
                <a:ea typeface="Comfortaa"/>
                <a:cs typeface="Comfortaa"/>
                <a:sym typeface="Comfortaa"/>
              </a:rPr>
              <a:t>Scegliere è difficile, ma ora tocca a te! Non rimandare la scelta e non lasciare che gli altri decidano per te. </a:t>
            </a:r>
            <a:endParaRPr sz="2100" b="1">
              <a:solidFill>
                <a:srgbClr val="1C4587"/>
              </a:solidFill>
              <a:latin typeface="Comfortaa"/>
              <a:ea typeface="Comfortaa"/>
              <a:cs typeface="Comfortaa"/>
              <a:sym typeface="Comfortaa"/>
            </a:endParaRPr>
          </a:p>
          <a:p>
            <a:pPr marL="0" lvl="0" indent="0" algn="just" rtl="0">
              <a:spcBef>
                <a:spcPts val="0"/>
              </a:spcBef>
              <a:spcAft>
                <a:spcPts val="0"/>
              </a:spcAft>
              <a:buClr>
                <a:schemeClr val="dk1"/>
              </a:buClr>
              <a:buSzPts val="1100"/>
              <a:buFont typeface="Arial"/>
              <a:buNone/>
            </a:pPr>
            <a:endParaRPr sz="2100" b="1">
              <a:solidFill>
                <a:srgbClr val="1C4587"/>
              </a:solidFill>
              <a:latin typeface="Comfortaa"/>
              <a:ea typeface="Comfortaa"/>
              <a:cs typeface="Comfortaa"/>
              <a:sym typeface="Comfortaa"/>
            </a:endParaRPr>
          </a:p>
          <a:p>
            <a:pPr marL="0" lvl="0" indent="0" algn="just" rtl="0">
              <a:spcBef>
                <a:spcPts val="0"/>
              </a:spcBef>
              <a:spcAft>
                <a:spcPts val="0"/>
              </a:spcAft>
              <a:buClr>
                <a:schemeClr val="dk1"/>
              </a:buClr>
              <a:buSzPts val="1100"/>
              <a:buFont typeface="Arial"/>
              <a:buNone/>
            </a:pPr>
            <a:r>
              <a:rPr lang="it" sz="2100" b="1">
                <a:solidFill>
                  <a:srgbClr val="1C4587"/>
                </a:solidFill>
                <a:latin typeface="Comfortaa"/>
                <a:ea typeface="Comfortaa"/>
                <a:cs typeface="Comfortaa"/>
                <a:sym typeface="Comfortaa"/>
              </a:rPr>
              <a:t>Informati e cerca di affrontare la scelta con serenità ed entusiasmo. </a:t>
            </a:r>
            <a:endParaRPr sz="2100" b="1">
              <a:solidFill>
                <a:srgbClr val="1C4587"/>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a:solidFill>
                <a:srgbClr val="1C4587"/>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527100" y="142800"/>
            <a:ext cx="3603000" cy="600300"/>
          </a:xfrm>
          <a:prstGeom prst="rect">
            <a:avLst/>
          </a:prstGeom>
          <a:noFill/>
          <a:ln w="19050" cap="flat" cmpd="sng">
            <a:solidFill>
              <a:srgbClr val="1155CC"/>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it" sz="2700" b="1">
                <a:solidFill>
                  <a:srgbClr val="1C4587"/>
                </a:solidFill>
                <a:latin typeface="Comfortaa"/>
                <a:ea typeface="Comfortaa"/>
                <a:cs typeface="Comfortaa"/>
                <a:sym typeface="Comfortaa"/>
              </a:rPr>
              <a:t>Conosci te stesso?</a:t>
            </a:r>
            <a:endParaRPr sz="2700" b="1">
              <a:solidFill>
                <a:srgbClr val="1C4587"/>
              </a:solidFill>
              <a:latin typeface="Comfortaa"/>
              <a:ea typeface="Comfortaa"/>
              <a:cs typeface="Comfortaa"/>
              <a:sym typeface="Comfortaa"/>
            </a:endParaRPr>
          </a:p>
        </p:txBody>
      </p:sp>
      <p:sp>
        <p:nvSpPr>
          <p:cNvPr id="68" name="Google Shape;68;p15"/>
          <p:cNvSpPr txBox="1"/>
          <p:nvPr/>
        </p:nvSpPr>
        <p:spPr>
          <a:xfrm>
            <a:off x="2088100" y="743100"/>
            <a:ext cx="6755700" cy="417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1800" b="1">
                <a:solidFill>
                  <a:srgbClr val="1C4587"/>
                </a:solidFill>
                <a:latin typeface="Comfortaa"/>
                <a:ea typeface="Comfortaa"/>
                <a:cs typeface="Comfortaa"/>
                <a:sym typeface="Comfortaa"/>
              </a:rPr>
              <a:t>Prova a riflettere su questi punti:</a:t>
            </a:r>
            <a:r>
              <a:rPr lang="it" sz="1700" b="1">
                <a:solidFill>
                  <a:srgbClr val="1C4587"/>
                </a:solidFill>
                <a:latin typeface="Comfortaa"/>
                <a:ea typeface="Comfortaa"/>
                <a:cs typeface="Comfortaa"/>
                <a:sym typeface="Comfortaa"/>
              </a:rPr>
              <a:t>	 </a:t>
            </a:r>
            <a:r>
              <a:rPr lang="it" sz="1600" b="1">
                <a:solidFill>
                  <a:srgbClr val="1C4587"/>
                </a:solidFill>
                <a:latin typeface="Comfortaa"/>
                <a:ea typeface="Comfortaa"/>
                <a:cs typeface="Comfortaa"/>
                <a:sym typeface="Comfortaa"/>
              </a:rPr>
              <a:t>		</a:t>
            </a:r>
            <a:endParaRPr sz="1600" b="1">
              <a:solidFill>
                <a:srgbClr val="1C4587"/>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it" sz="1600" b="1">
                <a:solidFill>
                  <a:srgbClr val="1C4587"/>
                </a:solidFill>
                <a:latin typeface="Comfortaa"/>
                <a:ea typeface="Comfortaa"/>
                <a:cs typeface="Comfortaa"/>
                <a:sym typeface="Comfortaa"/>
              </a:rPr>
              <a:t>		</a:t>
            </a:r>
            <a:endParaRPr sz="16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I miei sogni: …</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Nel mio tempo libero mi piace...</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La mia più grande passione è…</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Dicono di me che sono brava/o a...</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Mi risultano facili  queste materie…</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Mi risultano difficili queste materie…</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Mi piacciono queste materie…</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Non mi piacciono queste materie…</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Studiare per me è (faticoso, piacevole, difficile...)</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Sono autonomo nello studio? Si/No</a:t>
            </a:r>
            <a:endParaRPr sz="1800" b="1">
              <a:solidFill>
                <a:srgbClr val="1C4587"/>
              </a:solidFill>
              <a:latin typeface="Comfortaa"/>
              <a:ea typeface="Comfortaa"/>
              <a:cs typeface="Comfortaa"/>
              <a:sym typeface="Comfortaa"/>
            </a:endParaRPr>
          </a:p>
          <a:p>
            <a:pPr marL="457200" lvl="0" indent="-342900" algn="l" rtl="0">
              <a:lnSpc>
                <a:spcPct val="115000"/>
              </a:lnSpc>
              <a:spcBef>
                <a:spcPts val="0"/>
              </a:spcBef>
              <a:spcAft>
                <a:spcPts val="0"/>
              </a:spcAft>
              <a:buClr>
                <a:srgbClr val="1C4587"/>
              </a:buClr>
              <a:buSzPts val="1800"/>
              <a:buFont typeface="Comfortaa"/>
              <a:buChar char="-"/>
            </a:pPr>
            <a:r>
              <a:rPr lang="it" sz="1800" b="1">
                <a:solidFill>
                  <a:srgbClr val="1C4587"/>
                </a:solidFill>
                <a:latin typeface="Comfortaa"/>
                <a:ea typeface="Comfortaa"/>
                <a:cs typeface="Comfortaa"/>
                <a:sym typeface="Comfortaa"/>
              </a:rPr>
              <a:t>Riesco ad organizzarmi nello studio? Si/No</a:t>
            </a:r>
            <a:endParaRPr/>
          </a:p>
        </p:txBody>
      </p:sp>
      <p:pic>
        <p:nvPicPr>
          <p:cNvPr id="69" name="Google Shape;69;p15"/>
          <p:cNvPicPr preferRelativeResize="0"/>
          <p:nvPr/>
        </p:nvPicPr>
        <p:blipFill>
          <a:blip r:embed="rId3">
            <a:alphaModFix/>
          </a:blip>
          <a:stretch>
            <a:fillRect/>
          </a:stretch>
        </p:blipFill>
        <p:spPr>
          <a:xfrm>
            <a:off x="92850" y="2836475"/>
            <a:ext cx="1786751" cy="2229450"/>
          </a:xfrm>
          <a:prstGeom prst="rect">
            <a:avLst/>
          </a:prstGeom>
          <a:noFill/>
          <a:ln>
            <a:noFill/>
          </a:ln>
        </p:spPr>
      </p:pic>
      <p:pic>
        <p:nvPicPr>
          <p:cNvPr id="70" name="Google Shape;70;p15"/>
          <p:cNvPicPr preferRelativeResize="0"/>
          <p:nvPr/>
        </p:nvPicPr>
        <p:blipFill>
          <a:blip r:embed="rId4">
            <a:alphaModFix/>
          </a:blip>
          <a:stretch>
            <a:fillRect/>
          </a:stretch>
        </p:blipFill>
        <p:spPr>
          <a:xfrm rot="1580476">
            <a:off x="6898476" y="404473"/>
            <a:ext cx="1872747" cy="7649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a:off x="1236950" y="422975"/>
            <a:ext cx="6374700" cy="1939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900" b="1">
                <a:solidFill>
                  <a:srgbClr val="1C4587"/>
                </a:solidFill>
                <a:latin typeface="Comfortaa"/>
                <a:ea typeface="Comfortaa"/>
                <a:cs typeface="Comfortaa"/>
                <a:sym typeface="Comfortaa"/>
              </a:rPr>
              <a:t>Senti di non saper rispondere a queste domande???</a:t>
            </a:r>
            <a:endParaRPr sz="1900" b="1">
              <a:solidFill>
                <a:srgbClr val="1C4587"/>
              </a:solidFill>
              <a:latin typeface="Comfortaa"/>
              <a:ea typeface="Comfortaa"/>
              <a:cs typeface="Comfortaa"/>
              <a:sym typeface="Comfortaa"/>
            </a:endParaRPr>
          </a:p>
          <a:p>
            <a:pPr marL="0" lvl="0" indent="0" algn="just" rtl="0">
              <a:spcBef>
                <a:spcPts val="0"/>
              </a:spcBef>
              <a:spcAft>
                <a:spcPts val="0"/>
              </a:spcAft>
              <a:buNone/>
            </a:pPr>
            <a:r>
              <a:rPr lang="it" sz="1900" b="1">
                <a:solidFill>
                  <a:srgbClr val="1C4587"/>
                </a:solidFill>
                <a:latin typeface="Comfortaa"/>
                <a:ea typeface="Comfortaa"/>
                <a:cs typeface="Comfortaa"/>
                <a:sym typeface="Comfortaa"/>
              </a:rPr>
              <a:t>Niente paura… perché non metterti in gioco nel provare a scoprire le risposte??</a:t>
            </a:r>
            <a:endParaRPr sz="1900" b="1">
              <a:solidFill>
                <a:srgbClr val="1C4587"/>
              </a:solidFill>
              <a:latin typeface="Comfortaa"/>
              <a:ea typeface="Comfortaa"/>
              <a:cs typeface="Comfortaa"/>
              <a:sym typeface="Comfortaa"/>
            </a:endParaRPr>
          </a:p>
          <a:p>
            <a:pPr marL="0" lvl="0" indent="0" algn="just" rtl="0">
              <a:spcBef>
                <a:spcPts val="0"/>
              </a:spcBef>
              <a:spcAft>
                <a:spcPts val="0"/>
              </a:spcAft>
              <a:buNone/>
            </a:pPr>
            <a:r>
              <a:rPr lang="it" sz="1900" b="1">
                <a:solidFill>
                  <a:srgbClr val="1C4587"/>
                </a:solidFill>
                <a:latin typeface="Comfortaa"/>
                <a:ea typeface="Comfortaa"/>
                <a:cs typeface="Comfortaa"/>
                <a:sym typeface="Comfortaa"/>
              </a:rPr>
              <a:t>A volte ci sono abilità che pensiamo di non avere  solo perché non le abbiamo ancora osservate.</a:t>
            </a:r>
            <a:endParaRPr/>
          </a:p>
        </p:txBody>
      </p:sp>
      <p:pic>
        <p:nvPicPr>
          <p:cNvPr id="76" name="Google Shape;76;p16"/>
          <p:cNvPicPr preferRelativeResize="0"/>
          <p:nvPr/>
        </p:nvPicPr>
        <p:blipFill>
          <a:blip r:embed="rId3">
            <a:alphaModFix/>
          </a:blip>
          <a:stretch>
            <a:fillRect/>
          </a:stretch>
        </p:blipFill>
        <p:spPr>
          <a:xfrm>
            <a:off x="2881679" y="2189254"/>
            <a:ext cx="2873875" cy="287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256275" y="124675"/>
            <a:ext cx="8534400" cy="1754700"/>
          </a:xfrm>
          <a:prstGeom prst="rect">
            <a:avLst/>
          </a:prstGeom>
          <a:noFill/>
          <a:ln w="28575" cap="flat" cmpd="sng">
            <a:solidFill>
              <a:srgbClr val="3C78D8"/>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1700" b="1">
                <a:solidFill>
                  <a:srgbClr val="1C4587"/>
                </a:solidFill>
                <a:latin typeface="Comfortaa"/>
                <a:ea typeface="Comfortaa"/>
                <a:cs typeface="Comfortaa"/>
                <a:sym typeface="Comfortaa"/>
              </a:rPr>
              <a:t>Valuta tutte le offerte prima di scegliere quella che pensi sia più giusta per te. I percorsi sono tanti ma tu non ti scoraggiare! Ricordati che non esiste la scuola perfetta ma solo quella più adatta a te.</a:t>
            </a:r>
            <a:endParaRPr sz="1700" b="1">
              <a:solidFill>
                <a:srgbClr val="1C4587"/>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sz="1700">
              <a:solidFill>
                <a:schemeClr val="dk1"/>
              </a:solidFill>
            </a:endParaRPr>
          </a:p>
          <a:p>
            <a:pPr marL="0" lvl="0" indent="0" algn="l" rtl="0">
              <a:spcBef>
                <a:spcPts val="0"/>
              </a:spcBef>
              <a:spcAft>
                <a:spcPts val="0"/>
              </a:spcAft>
              <a:buClr>
                <a:schemeClr val="dk1"/>
              </a:buClr>
              <a:buSzPts val="1100"/>
              <a:buFont typeface="Arial"/>
              <a:buNone/>
            </a:pPr>
            <a:r>
              <a:rPr lang="it" sz="1700" b="1">
                <a:solidFill>
                  <a:srgbClr val="1C4587"/>
                </a:solidFill>
                <a:latin typeface="Comfortaa"/>
                <a:ea typeface="Comfortaa"/>
                <a:cs typeface="Comfortaa"/>
                <a:sym typeface="Comfortaa"/>
              </a:rPr>
              <a:t>Esempio: Ti piacciono  le lingue straniere? Dove immagini di poter lavorare in futuro per utilizzarle?</a:t>
            </a:r>
            <a:endParaRPr/>
          </a:p>
        </p:txBody>
      </p:sp>
      <p:sp>
        <p:nvSpPr>
          <p:cNvPr id="82" name="Google Shape;82;p17"/>
          <p:cNvSpPr/>
          <p:nvPr/>
        </p:nvSpPr>
        <p:spPr>
          <a:xfrm>
            <a:off x="3581400" y="4322625"/>
            <a:ext cx="1420200" cy="734400"/>
          </a:xfrm>
          <a:prstGeom prst="roundRect">
            <a:avLst>
              <a:gd name="adj" fmla="val 16667"/>
            </a:avLst>
          </a:prstGeom>
          <a:solidFill>
            <a:schemeClr val="lt2"/>
          </a:solidFill>
          <a:ln w="381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sz="1300" b="1">
                <a:solidFill>
                  <a:srgbClr val="1155CC"/>
                </a:solidFill>
                <a:latin typeface="Comfortaa"/>
                <a:ea typeface="Comfortaa"/>
                <a:cs typeface="Comfortaa"/>
                <a:sym typeface="Comfortaa"/>
              </a:rPr>
              <a:t>LINGUE STRANIERE</a:t>
            </a:r>
            <a:endParaRPr sz="1300" b="1">
              <a:solidFill>
                <a:srgbClr val="1155CC"/>
              </a:solidFill>
              <a:latin typeface="Comfortaa"/>
              <a:ea typeface="Comfortaa"/>
              <a:cs typeface="Comfortaa"/>
              <a:sym typeface="Comfortaa"/>
            </a:endParaRPr>
          </a:p>
        </p:txBody>
      </p:sp>
      <p:sp>
        <p:nvSpPr>
          <p:cNvPr id="83" name="Google Shape;83;p17"/>
          <p:cNvSpPr/>
          <p:nvPr/>
        </p:nvSpPr>
        <p:spPr>
          <a:xfrm>
            <a:off x="5001600" y="4253350"/>
            <a:ext cx="2355300" cy="526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flipH="1">
            <a:off x="1226250" y="4253350"/>
            <a:ext cx="2320500" cy="526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623450" y="3726850"/>
            <a:ext cx="1510200" cy="526500"/>
          </a:xfrm>
          <a:prstGeom prst="round2SameRect">
            <a:avLst>
              <a:gd name="adj1" fmla="val 16667"/>
              <a:gd name="adj2" fmla="val 0"/>
            </a:avLst>
          </a:prstGeom>
          <a:solidFill>
            <a:schemeClr val="lt2"/>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sz="1100">
                <a:solidFill>
                  <a:srgbClr val="1155CC"/>
                </a:solidFill>
              </a:rPr>
              <a:t>ISTITUTO PROFESSIONALE </a:t>
            </a:r>
            <a:endParaRPr sz="800">
              <a:solidFill>
                <a:srgbClr val="1155CC"/>
              </a:solidFill>
            </a:endParaRPr>
          </a:p>
        </p:txBody>
      </p:sp>
      <p:sp>
        <p:nvSpPr>
          <p:cNvPr id="86" name="Google Shape;86;p17"/>
          <p:cNvSpPr/>
          <p:nvPr/>
        </p:nvSpPr>
        <p:spPr>
          <a:xfrm rot="-5400000">
            <a:off x="1088550" y="3324250"/>
            <a:ext cx="540300" cy="264900"/>
          </a:xfrm>
          <a:prstGeom prst="rightArrow">
            <a:avLst>
              <a:gd name="adj1" fmla="val 50000"/>
              <a:gd name="adj2" fmla="val 609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65025" y="2722325"/>
            <a:ext cx="2286000" cy="443400"/>
          </a:xfrm>
          <a:prstGeom prst="round2SameRect">
            <a:avLst>
              <a:gd name="adj1" fmla="val 16667"/>
              <a:gd name="adj2" fmla="val 0"/>
            </a:avLst>
          </a:prstGeom>
          <a:solidFill>
            <a:schemeClr val="lt2"/>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 sz="1200">
                <a:solidFill>
                  <a:srgbClr val="1C4587"/>
                </a:solidFill>
                <a:latin typeface="Comfortaa Light"/>
                <a:ea typeface="Comfortaa Light"/>
                <a:cs typeface="Comfortaa Light"/>
                <a:sym typeface="Comfortaa Light"/>
              </a:rPr>
              <a:t>Promozione commerciale e pubblicitaria</a:t>
            </a:r>
            <a:endParaRPr sz="1200">
              <a:solidFill>
                <a:srgbClr val="1C4587"/>
              </a:solidFill>
              <a:latin typeface="Comfortaa Light"/>
              <a:ea typeface="Comfortaa Light"/>
              <a:cs typeface="Comfortaa Light"/>
              <a:sym typeface="Comfortaa Light"/>
            </a:endParaRPr>
          </a:p>
        </p:txBody>
      </p:sp>
      <p:sp>
        <p:nvSpPr>
          <p:cNvPr id="88" name="Google Shape;88;p17"/>
          <p:cNvSpPr/>
          <p:nvPr/>
        </p:nvSpPr>
        <p:spPr>
          <a:xfrm rot="-5400000">
            <a:off x="4004025" y="3920025"/>
            <a:ext cx="540300" cy="264900"/>
          </a:xfrm>
          <a:prstGeom prst="rightArrow">
            <a:avLst>
              <a:gd name="adj1" fmla="val 50000"/>
              <a:gd name="adj2" fmla="val 60954"/>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3519075" y="3235000"/>
            <a:ext cx="1510200" cy="526500"/>
          </a:xfrm>
          <a:prstGeom prst="round2SameRect">
            <a:avLst>
              <a:gd name="adj1" fmla="val 16667"/>
              <a:gd name="adj2" fmla="val 0"/>
            </a:avLst>
          </a:prstGeom>
          <a:solidFill>
            <a:schemeClr val="lt2"/>
          </a:solid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sz="1100">
                <a:solidFill>
                  <a:srgbClr val="1155CC"/>
                </a:solidFill>
              </a:rPr>
              <a:t>ISTITUTO TECNICO </a:t>
            </a:r>
            <a:endParaRPr sz="1100">
              <a:solidFill>
                <a:srgbClr val="1155CC"/>
              </a:solidFill>
            </a:endParaRPr>
          </a:p>
          <a:p>
            <a:pPr marL="0" lvl="0" indent="0" algn="ctr" rtl="0">
              <a:spcBef>
                <a:spcPts val="0"/>
              </a:spcBef>
              <a:spcAft>
                <a:spcPts val="0"/>
              </a:spcAft>
              <a:buNone/>
            </a:pPr>
            <a:r>
              <a:rPr lang="it" sz="1100">
                <a:solidFill>
                  <a:srgbClr val="1155CC"/>
                </a:solidFill>
              </a:rPr>
              <a:t>ECONOMICO </a:t>
            </a:r>
            <a:endParaRPr sz="800">
              <a:solidFill>
                <a:srgbClr val="1155CC"/>
              </a:solidFill>
            </a:endParaRPr>
          </a:p>
        </p:txBody>
      </p:sp>
      <p:sp>
        <p:nvSpPr>
          <p:cNvPr id="90" name="Google Shape;90;p17"/>
          <p:cNvSpPr/>
          <p:nvPr/>
        </p:nvSpPr>
        <p:spPr>
          <a:xfrm>
            <a:off x="2916375" y="2265625"/>
            <a:ext cx="948900" cy="360300"/>
          </a:xfrm>
          <a:prstGeom prst="round2SameRect">
            <a:avLst>
              <a:gd name="adj1" fmla="val 16667"/>
              <a:gd name="adj2" fmla="val 0"/>
            </a:avLst>
          </a:prstGeom>
          <a:solidFill>
            <a:schemeClr val="lt2"/>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 sz="1200">
                <a:solidFill>
                  <a:srgbClr val="1C4587"/>
                </a:solidFill>
                <a:latin typeface="Comfortaa"/>
                <a:ea typeface="Comfortaa"/>
                <a:cs typeface="Comfortaa"/>
                <a:sym typeface="Comfortaa"/>
              </a:rPr>
              <a:t>Turismo</a:t>
            </a:r>
            <a:endParaRPr sz="1200">
              <a:solidFill>
                <a:srgbClr val="1C4587"/>
              </a:solidFill>
              <a:latin typeface="Comfortaa"/>
              <a:ea typeface="Comfortaa"/>
              <a:cs typeface="Comfortaa"/>
              <a:sym typeface="Comfortaa"/>
            </a:endParaRPr>
          </a:p>
        </p:txBody>
      </p:sp>
      <p:sp>
        <p:nvSpPr>
          <p:cNvPr id="91" name="Google Shape;91;p17"/>
          <p:cNvSpPr/>
          <p:nvPr/>
        </p:nvSpPr>
        <p:spPr>
          <a:xfrm rot="2699102">
            <a:off x="3839928" y="2329111"/>
            <a:ext cx="811829" cy="822648"/>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4585850" y="2265225"/>
            <a:ext cx="2209800" cy="360300"/>
          </a:xfrm>
          <a:prstGeom prst="round2SameRect">
            <a:avLst>
              <a:gd name="adj1" fmla="val 16667"/>
              <a:gd name="adj2" fmla="val 0"/>
            </a:avLst>
          </a:prstGeom>
          <a:solidFill>
            <a:schemeClr val="lt2"/>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 sz="1200">
                <a:solidFill>
                  <a:srgbClr val="1C4587"/>
                </a:solidFill>
                <a:latin typeface="Comfortaa"/>
                <a:ea typeface="Comfortaa"/>
                <a:cs typeface="Comfortaa"/>
                <a:sym typeface="Comfortaa"/>
              </a:rPr>
              <a:t>Relazioni internazionali per il marketing</a:t>
            </a:r>
            <a:endParaRPr sz="1200">
              <a:solidFill>
                <a:srgbClr val="1C4587"/>
              </a:solidFill>
              <a:latin typeface="Comfortaa"/>
              <a:ea typeface="Comfortaa"/>
              <a:cs typeface="Comfortaa"/>
              <a:sym typeface="Comfortaa"/>
            </a:endParaRPr>
          </a:p>
        </p:txBody>
      </p:sp>
      <p:sp>
        <p:nvSpPr>
          <p:cNvPr id="93" name="Google Shape;93;p17"/>
          <p:cNvSpPr/>
          <p:nvPr/>
        </p:nvSpPr>
        <p:spPr>
          <a:xfrm>
            <a:off x="6608625" y="3989950"/>
            <a:ext cx="1607100" cy="263400"/>
          </a:xfrm>
          <a:prstGeom prst="round2SameRect">
            <a:avLst>
              <a:gd name="adj1" fmla="val 16667"/>
              <a:gd name="adj2" fmla="val 0"/>
            </a:avLst>
          </a:prstGeom>
          <a:solidFill>
            <a:schemeClr val="lt2"/>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 sz="1200" b="1">
                <a:solidFill>
                  <a:srgbClr val="1155CC"/>
                </a:solidFill>
                <a:latin typeface="Comfortaa"/>
                <a:ea typeface="Comfortaa"/>
                <a:cs typeface="Comfortaa"/>
                <a:sym typeface="Comfortaa"/>
              </a:rPr>
              <a:t>Liceo Linguistico</a:t>
            </a:r>
            <a:endParaRPr sz="1200" b="1">
              <a:solidFill>
                <a:srgbClr val="1155CC"/>
              </a:solidFill>
              <a:latin typeface="Comfortaa"/>
              <a:ea typeface="Comfortaa"/>
              <a:cs typeface="Comfortaa"/>
              <a:sym typeface="Comfortaa"/>
            </a:endParaRPr>
          </a:p>
        </p:txBody>
      </p:sp>
      <p:sp>
        <p:nvSpPr>
          <p:cNvPr id="94" name="Google Shape;94;p17"/>
          <p:cNvSpPr/>
          <p:nvPr/>
        </p:nvSpPr>
        <p:spPr>
          <a:xfrm>
            <a:off x="6795650" y="2999600"/>
            <a:ext cx="1530900" cy="443400"/>
          </a:xfrm>
          <a:prstGeom prst="roundRect">
            <a:avLst>
              <a:gd name="adj" fmla="val 16667"/>
            </a:avLst>
          </a:prstGeom>
          <a:solidFill>
            <a:schemeClr val="lt2"/>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sz="1200" b="1">
                <a:solidFill>
                  <a:srgbClr val="1155CC"/>
                </a:solidFill>
                <a:latin typeface="Comfortaa"/>
                <a:ea typeface="Comfortaa"/>
                <a:cs typeface="Comfortaa"/>
                <a:sym typeface="Comfortaa"/>
              </a:rPr>
              <a:t>Studi universitari</a:t>
            </a:r>
            <a:endParaRPr sz="1200" b="1">
              <a:solidFill>
                <a:srgbClr val="1155CC"/>
              </a:solidFill>
              <a:latin typeface="Comfortaa"/>
              <a:ea typeface="Comfortaa"/>
              <a:cs typeface="Comfortaa"/>
              <a:sym typeface="Comfortaa"/>
            </a:endParaRPr>
          </a:p>
        </p:txBody>
      </p:sp>
      <p:cxnSp>
        <p:nvCxnSpPr>
          <p:cNvPr id="95" name="Google Shape;95;p17"/>
          <p:cNvCxnSpPr>
            <a:stCxn id="89" idx="0"/>
            <a:endCxn id="94" idx="1"/>
          </p:cNvCxnSpPr>
          <p:nvPr/>
        </p:nvCxnSpPr>
        <p:spPr>
          <a:xfrm rot="10800000" flipH="1">
            <a:off x="5029275" y="3221350"/>
            <a:ext cx="1766400" cy="276900"/>
          </a:xfrm>
          <a:prstGeom prst="straightConnector1">
            <a:avLst/>
          </a:prstGeom>
          <a:noFill/>
          <a:ln w="19050" cap="flat" cmpd="sng">
            <a:solidFill>
              <a:srgbClr val="1155CC"/>
            </a:solidFill>
            <a:prstDash val="solid"/>
            <a:round/>
            <a:headEnd type="none" w="med" len="med"/>
            <a:tailEnd type="triangle" w="med" len="med"/>
          </a:ln>
        </p:spPr>
      </p:cxnSp>
      <p:cxnSp>
        <p:nvCxnSpPr>
          <p:cNvPr id="96" name="Google Shape;96;p17"/>
          <p:cNvCxnSpPr>
            <a:stCxn id="93" idx="3"/>
          </p:cNvCxnSpPr>
          <p:nvPr/>
        </p:nvCxnSpPr>
        <p:spPr>
          <a:xfrm rot="10800000">
            <a:off x="7412175" y="3449650"/>
            <a:ext cx="0" cy="540300"/>
          </a:xfrm>
          <a:prstGeom prst="straightConnector1">
            <a:avLst/>
          </a:prstGeom>
          <a:noFill/>
          <a:ln w="19050" cap="flat" cmpd="sng">
            <a:solidFill>
              <a:srgbClr val="1155CC"/>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1992000" y="999575"/>
            <a:ext cx="5160000" cy="2527500"/>
          </a:xfrm>
          <a:prstGeom prst="rect">
            <a:avLst/>
          </a:prstGeom>
          <a:noFill/>
          <a:ln w="19050" cap="flat" cmpd="sng">
            <a:solidFill>
              <a:schemeClr val="accent1"/>
            </a:solidFill>
            <a:prstDash val="dot"/>
            <a:round/>
            <a:headEnd type="none" w="sm" len="sm"/>
            <a:tailEnd type="none" w="sm" len="sm"/>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it" sz="1800" b="1">
                <a:solidFill>
                  <a:srgbClr val="1C4587"/>
                </a:solidFill>
                <a:latin typeface="Comfortaa"/>
                <a:ea typeface="Comfortaa"/>
                <a:cs typeface="Comfortaa"/>
                <a:sym typeface="Comfortaa"/>
              </a:rPr>
              <a:t>Concentrati soprattutto sulle tue attitudini perché il mercato del lavoro è in costante evoluzione. </a:t>
            </a:r>
            <a:endParaRPr sz="1800" b="1">
              <a:solidFill>
                <a:srgbClr val="1C4587"/>
              </a:solidFill>
              <a:latin typeface="Comfortaa"/>
              <a:ea typeface="Comfortaa"/>
              <a:cs typeface="Comfortaa"/>
              <a:sym typeface="Comfortaa"/>
            </a:endParaRPr>
          </a:p>
          <a:p>
            <a:pPr marL="0" lvl="0" indent="0" algn="just" rtl="0">
              <a:lnSpc>
                <a:spcPct val="115000"/>
              </a:lnSpc>
              <a:spcBef>
                <a:spcPts val="1200"/>
              </a:spcBef>
              <a:spcAft>
                <a:spcPts val="1200"/>
              </a:spcAft>
              <a:buNone/>
            </a:pPr>
            <a:r>
              <a:rPr lang="it" sz="1800" b="1">
                <a:solidFill>
                  <a:srgbClr val="1C4587"/>
                </a:solidFill>
                <a:latin typeface="Comfortaa"/>
                <a:ea typeface="Comfortaa"/>
                <a:cs typeface="Comfortaa"/>
                <a:sym typeface="Comfortaa"/>
              </a:rPr>
              <a:t>Le professioni più ricercate oggi potrebbero non esserlo più tra qualche anno mentre ne potrebbero nascere di nuove e imprevedibili. </a:t>
            </a:r>
            <a:endParaRPr sz="1700" b="1"/>
          </a:p>
        </p:txBody>
      </p:sp>
      <p:pic>
        <p:nvPicPr>
          <p:cNvPr id="102" name="Google Shape;102;p18"/>
          <p:cNvPicPr preferRelativeResize="0"/>
          <p:nvPr/>
        </p:nvPicPr>
        <p:blipFill>
          <a:blip r:embed="rId3">
            <a:alphaModFix/>
          </a:blip>
          <a:stretch>
            <a:fillRect/>
          </a:stretch>
        </p:blipFill>
        <p:spPr>
          <a:xfrm rot="-716184">
            <a:off x="297600" y="263225"/>
            <a:ext cx="1428750" cy="1428750"/>
          </a:xfrm>
          <a:prstGeom prst="rect">
            <a:avLst/>
          </a:prstGeom>
          <a:noFill/>
          <a:ln>
            <a:noFill/>
          </a:ln>
        </p:spPr>
      </p:pic>
      <p:pic>
        <p:nvPicPr>
          <p:cNvPr id="103" name="Google Shape;103;p18"/>
          <p:cNvPicPr preferRelativeResize="0"/>
          <p:nvPr/>
        </p:nvPicPr>
        <p:blipFill>
          <a:blip r:embed="rId4">
            <a:alphaModFix/>
          </a:blip>
          <a:stretch>
            <a:fillRect/>
          </a:stretch>
        </p:blipFill>
        <p:spPr>
          <a:xfrm>
            <a:off x="358500" y="3813475"/>
            <a:ext cx="2269725" cy="1210525"/>
          </a:xfrm>
          <a:prstGeom prst="rect">
            <a:avLst/>
          </a:prstGeom>
          <a:noFill/>
          <a:ln>
            <a:noFill/>
          </a:ln>
        </p:spPr>
      </p:pic>
      <p:pic>
        <p:nvPicPr>
          <p:cNvPr id="104" name="Google Shape;104;p18"/>
          <p:cNvPicPr preferRelativeResize="0"/>
          <p:nvPr/>
        </p:nvPicPr>
        <p:blipFill>
          <a:blip r:embed="rId5">
            <a:alphaModFix/>
          </a:blip>
          <a:stretch>
            <a:fillRect/>
          </a:stretch>
        </p:blipFill>
        <p:spPr>
          <a:xfrm>
            <a:off x="7352575" y="2628775"/>
            <a:ext cx="1693350" cy="1693350"/>
          </a:xfrm>
          <a:prstGeom prst="rect">
            <a:avLst/>
          </a:prstGeom>
          <a:noFill/>
          <a:ln>
            <a:noFill/>
          </a:ln>
        </p:spPr>
      </p:pic>
      <p:pic>
        <p:nvPicPr>
          <p:cNvPr id="105" name="Google Shape;105;p18"/>
          <p:cNvPicPr preferRelativeResize="0"/>
          <p:nvPr/>
        </p:nvPicPr>
        <p:blipFill>
          <a:blip r:embed="rId6">
            <a:alphaModFix/>
          </a:blip>
          <a:stretch>
            <a:fillRect/>
          </a:stretch>
        </p:blipFill>
        <p:spPr>
          <a:xfrm>
            <a:off x="251125" y="1918850"/>
            <a:ext cx="1368125" cy="1368125"/>
          </a:xfrm>
          <a:prstGeom prst="rect">
            <a:avLst/>
          </a:prstGeom>
          <a:noFill/>
          <a:ln>
            <a:noFill/>
          </a:ln>
        </p:spPr>
      </p:pic>
      <p:pic>
        <p:nvPicPr>
          <p:cNvPr id="106" name="Google Shape;106;p18"/>
          <p:cNvPicPr preferRelativeResize="0"/>
          <p:nvPr/>
        </p:nvPicPr>
        <p:blipFill>
          <a:blip r:embed="rId7">
            <a:alphaModFix/>
          </a:blip>
          <a:stretch>
            <a:fillRect/>
          </a:stretch>
        </p:blipFill>
        <p:spPr>
          <a:xfrm>
            <a:off x="4301844" y="3527075"/>
            <a:ext cx="1444775" cy="1531550"/>
          </a:xfrm>
          <a:prstGeom prst="rect">
            <a:avLst/>
          </a:prstGeom>
          <a:noFill/>
          <a:ln>
            <a:noFill/>
          </a:ln>
        </p:spPr>
      </p:pic>
      <p:pic>
        <p:nvPicPr>
          <p:cNvPr id="107" name="Google Shape;107;p18"/>
          <p:cNvPicPr preferRelativeResize="0"/>
          <p:nvPr/>
        </p:nvPicPr>
        <p:blipFill>
          <a:blip r:embed="rId8">
            <a:alphaModFix/>
          </a:blip>
          <a:stretch>
            <a:fillRect/>
          </a:stretch>
        </p:blipFill>
        <p:spPr>
          <a:xfrm rot="5257630">
            <a:off x="1881251" y="-39838"/>
            <a:ext cx="1115349" cy="1115349"/>
          </a:xfrm>
          <a:prstGeom prst="rect">
            <a:avLst/>
          </a:prstGeom>
          <a:noFill/>
          <a:ln>
            <a:noFill/>
          </a:ln>
        </p:spPr>
      </p:pic>
      <p:pic>
        <p:nvPicPr>
          <p:cNvPr id="108" name="Google Shape;108;p18"/>
          <p:cNvPicPr preferRelativeResize="0"/>
          <p:nvPr/>
        </p:nvPicPr>
        <p:blipFill>
          <a:blip r:embed="rId9">
            <a:alphaModFix/>
          </a:blip>
          <a:stretch>
            <a:fillRect/>
          </a:stretch>
        </p:blipFill>
        <p:spPr>
          <a:xfrm>
            <a:off x="7817776" y="349963"/>
            <a:ext cx="955517" cy="1160550"/>
          </a:xfrm>
          <a:prstGeom prst="rect">
            <a:avLst/>
          </a:prstGeom>
          <a:noFill/>
          <a:ln>
            <a:noFill/>
          </a:ln>
        </p:spPr>
      </p:pic>
      <p:pic>
        <p:nvPicPr>
          <p:cNvPr id="109" name="Google Shape;109;p18"/>
          <p:cNvPicPr preferRelativeResize="0"/>
          <p:nvPr/>
        </p:nvPicPr>
        <p:blipFill>
          <a:blip r:embed="rId10">
            <a:alphaModFix/>
          </a:blip>
          <a:stretch>
            <a:fillRect/>
          </a:stretch>
        </p:blipFill>
        <p:spPr>
          <a:xfrm rot="1247205">
            <a:off x="5819350" y="186975"/>
            <a:ext cx="956050" cy="956050"/>
          </a:xfrm>
          <a:prstGeom prst="rect">
            <a:avLst/>
          </a:prstGeom>
          <a:noFill/>
          <a:ln>
            <a:noFill/>
          </a:ln>
        </p:spPr>
      </p:pic>
      <p:pic>
        <p:nvPicPr>
          <p:cNvPr id="110" name="Google Shape;110;p18"/>
          <p:cNvPicPr preferRelativeResize="0"/>
          <p:nvPr/>
        </p:nvPicPr>
        <p:blipFill>
          <a:blip r:embed="rId11">
            <a:alphaModFix/>
          </a:blip>
          <a:stretch>
            <a:fillRect/>
          </a:stretch>
        </p:blipFill>
        <p:spPr>
          <a:xfrm>
            <a:off x="6220700" y="3746438"/>
            <a:ext cx="845125" cy="1092825"/>
          </a:xfrm>
          <a:prstGeom prst="rect">
            <a:avLst/>
          </a:prstGeom>
          <a:noFill/>
          <a:ln>
            <a:noFill/>
          </a:ln>
        </p:spPr>
      </p:pic>
      <p:pic>
        <p:nvPicPr>
          <p:cNvPr id="111" name="Google Shape;111;p18"/>
          <p:cNvPicPr preferRelativeResize="0"/>
          <p:nvPr/>
        </p:nvPicPr>
        <p:blipFill>
          <a:blip r:embed="rId12">
            <a:alphaModFix/>
          </a:blip>
          <a:stretch>
            <a:fillRect/>
          </a:stretch>
        </p:blipFill>
        <p:spPr>
          <a:xfrm rot="-5400000">
            <a:off x="4166366" y="-114663"/>
            <a:ext cx="573475" cy="126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p:nvPr/>
        </p:nvSpPr>
        <p:spPr>
          <a:xfrm>
            <a:off x="4208400" y="137075"/>
            <a:ext cx="4664100" cy="554100"/>
          </a:xfrm>
          <a:prstGeom prst="rect">
            <a:avLst/>
          </a:prstGeom>
          <a:noFill/>
          <a:ln w="19050" cap="flat" cmpd="sng">
            <a:solidFill>
              <a:schemeClr val="accent1"/>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2400" b="1">
                <a:solidFill>
                  <a:srgbClr val="1C4587"/>
                </a:solidFill>
                <a:latin typeface="Comfortaa"/>
                <a:ea typeface="Comfortaa"/>
                <a:cs typeface="Comfortaa"/>
                <a:sym typeface="Comfortaa"/>
              </a:rPr>
              <a:t>Ricordati che non sei solo...</a:t>
            </a:r>
            <a:endParaRPr>
              <a:latin typeface="Comfortaa"/>
              <a:ea typeface="Comfortaa"/>
              <a:cs typeface="Comfortaa"/>
              <a:sym typeface="Comfortaa"/>
            </a:endParaRPr>
          </a:p>
        </p:txBody>
      </p:sp>
      <p:pic>
        <p:nvPicPr>
          <p:cNvPr id="117" name="Google Shape;117;p19"/>
          <p:cNvPicPr preferRelativeResize="0"/>
          <p:nvPr/>
        </p:nvPicPr>
        <p:blipFill>
          <a:blip r:embed="rId3">
            <a:alphaModFix/>
          </a:blip>
          <a:stretch>
            <a:fillRect/>
          </a:stretch>
        </p:blipFill>
        <p:spPr>
          <a:xfrm>
            <a:off x="-38325" y="2832999"/>
            <a:ext cx="1446050" cy="2259225"/>
          </a:xfrm>
          <a:prstGeom prst="rect">
            <a:avLst/>
          </a:prstGeom>
          <a:noFill/>
          <a:ln>
            <a:noFill/>
          </a:ln>
        </p:spPr>
      </p:pic>
      <p:sp>
        <p:nvSpPr>
          <p:cNvPr id="118" name="Google Shape;118;p19"/>
          <p:cNvSpPr/>
          <p:nvPr/>
        </p:nvSpPr>
        <p:spPr>
          <a:xfrm rot="819627">
            <a:off x="765229" y="511002"/>
            <a:ext cx="5446982" cy="2972846"/>
          </a:xfrm>
          <a:prstGeom prst="cloudCallout">
            <a:avLst>
              <a:gd name="adj1" fmla="val -20833"/>
              <a:gd name="adj2" fmla="val 62500"/>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txBox="1"/>
          <p:nvPr/>
        </p:nvSpPr>
        <p:spPr>
          <a:xfrm rot="566250">
            <a:off x="1665176" y="1063036"/>
            <a:ext cx="4326965" cy="176687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it" sz="1800" b="1">
                <a:solidFill>
                  <a:srgbClr val="1C4587"/>
                </a:solidFill>
                <a:latin typeface="Comfortaa"/>
                <a:ea typeface="Comfortaa"/>
                <a:cs typeface="Comfortaa"/>
                <a:sym typeface="Comfortaa"/>
              </a:rPr>
              <a:t>Ti possono aiutare i tuoi insegnanti e i tuoi genitori al momento della  scelta ma non dimenticare che il vero protagonista sei </a:t>
            </a:r>
            <a:r>
              <a:rPr lang="it" sz="2000" b="1">
                <a:solidFill>
                  <a:srgbClr val="1C4587"/>
                </a:solidFill>
                <a:latin typeface="Comfortaa"/>
                <a:ea typeface="Comfortaa"/>
                <a:cs typeface="Comfortaa"/>
                <a:sym typeface="Comfortaa"/>
              </a:rPr>
              <a:t>TU</a:t>
            </a:r>
            <a:r>
              <a:rPr lang="it" sz="1800" b="1">
                <a:solidFill>
                  <a:srgbClr val="1C4587"/>
                </a:solidFill>
                <a:latin typeface="Comfortaa"/>
                <a:ea typeface="Comfortaa"/>
                <a:cs typeface="Comfortaa"/>
                <a:sym typeface="Comfortaa"/>
              </a:rPr>
              <a:t>. </a:t>
            </a:r>
            <a:endParaRPr sz="1200" b="1"/>
          </a:p>
        </p:txBody>
      </p:sp>
      <p:pic>
        <p:nvPicPr>
          <p:cNvPr id="120" name="Google Shape;120;p19"/>
          <p:cNvPicPr preferRelativeResize="0"/>
          <p:nvPr/>
        </p:nvPicPr>
        <p:blipFill>
          <a:blip r:embed="rId4">
            <a:alphaModFix/>
          </a:blip>
          <a:stretch>
            <a:fillRect/>
          </a:stretch>
        </p:blipFill>
        <p:spPr>
          <a:xfrm>
            <a:off x="7102945" y="2571750"/>
            <a:ext cx="1905000" cy="2486025"/>
          </a:xfrm>
          <a:prstGeom prst="rect">
            <a:avLst/>
          </a:prstGeom>
          <a:noFill/>
          <a:ln>
            <a:noFill/>
          </a:ln>
        </p:spPr>
      </p:pic>
      <p:sp>
        <p:nvSpPr>
          <p:cNvPr id="121" name="Google Shape;121;p19"/>
          <p:cNvSpPr txBox="1"/>
          <p:nvPr/>
        </p:nvSpPr>
        <p:spPr>
          <a:xfrm>
            <a:off x="1251150" y="4399850"/>
            <a:ext cx="59952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Clr>
                <a:schemeClr val="dk1"/>
              </a:buClr>
              <a:buSzPts val="1100"/>
              <a:buFont typeface="Arial"/>
              <a:buNone/>
            </a:pPr>
            <a:r>
              <a:rPr lang="it" sz="1600" b="1">
                <a:solidFill>
                  <a:srgbClr val="1C4587"/>
                </a:solidFill>
                <a:latin typeface="Comfortaa"/>
                <a:ea typeface="Comfortaa"/>
                <a:cs typeface="Comfortaa"/>
                <a:sym typeface="Comfortaa"/>
              </a:rPr>
              <a:t>(</a:t>
            </a:r>
            <a:r>
              <a:rPr lang="it" sz="1600" b="1" i="1">
                <a:solidFill>
                  <a:srgbClr val="1C4587"/>
                </a:solidFill>
                <a:latin typeface="Comfortaa"/>
                <a:ea typeface="Comfortaa"/>
                <a:cs typeface="Comfortaa"/>
                <a:sym typeface="Comfortaa"/>
              </a:rPr>
              <a:t>Solo tu puoi sapere ciò che ti motiva e ti appassiona)</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2288</Words>
  <Application>Microsoft Office PowerPoint</Application>
  <PresentationFormat>Presentazione su schermo (16:9)</PresentationFormat>
  <Paragraphs>213</Paragraphs>
  <Slides>34</Slides>
  <Notes>32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34</vt:i4>
      </vt:variant>
    </vt:vector>
  </HeadingPairs>
  <TitlesOfParts>
    <vt:vector size="41" baseType="lpstr">
      <vt:lpstr>Arial</vt:lpstr>
      <vt:lpstr>Libre Franklin</vt:lpstr>
      <vt:lpstr>Calibri</vt:lpstr>
      <vt:lpstr>Comfortaa Light</vt:lpstr>
      <vt:lpstr>Comfortaa</vt:lpstr>
      <vt:lpstr>Libre Franklin Thin</vt:lpstr>
      <vt:lpstr>Simple Light</vt:lpstr>
      <vt:lpstr>Vademecum per studenti e famiglie</vt:lpstr>
      <vt:lpstr>INDICE</vt:lpstr>
      <vt:lpstr>UNA SCELTA   CONSAPEVOLE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Mi hanno detto che in quella scuola c’è poco da studiare  È la motivazione che meno si confessa, ma anche quella più sbagliata. Basata principalmente sul passaparola degli amici, non è frutto di una reale valutazione di ciò che sarebbe più conveniente scegliere. In tutte le scuole superiori si deve studiare per poter essere promossi!  Ne va del tuo futuro.    Scelgo quella scuola perché è la più vicina e posso alzarmi più tardi Mai anteporre le comodità a un tuo reale interesse: se finisci per fare qualcosa che non ti piace, faticherai il doppio. Ne sarà valsa la pena?    </vt:lpstr>
      <vt:lpstr>Presentazione standard di PowerPoint</vt:lpstr>
      <vt:lpstr>Presentazione standard di PowerPoint</vt:lpstr>
      <vt:lpstr>IL PASSAGGIO  ALLA SCUOLA  SUPERIORE </vt:lpstr>
      <vt:lpstr>Presentazione standard di PowerPoint</vt:lpstr>
      <vt:lpstr>Presentazione standard di PowerPoint</vt:lpstr>
      <vt:lpstr>Presentazione standard di PowerPoint</vt:lpstr>
      <vt:lpstr>Cambiano le regole del gioco </vt:lpstr>
      <vt:lpstr>Un nuovo metodo di studio</vt:lpstr>
      <vt:lpstr>   E LA FAMIGLIA?  Come può accompagnare nella scelta?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SCELTA   CONSAPEVOLE</dc:title>
  <dc:creator>Barbara Gobbi</dc:creator>
  <cp:lastModifiedBy>Elisabetta Ghiretti</cp:lastModifiedBy>
  <cp:revision>6</cp:revision>
  <dcterms:modified xsi:type="dcterms:W3CDTF">2023-04-24T10:28:22Z</dcterms:modified>
</cp:coreProperties>
</file>