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notesMasterIdLst>
    <p:notesMasterId r:id="rId73"/>
  </p:notesMasterIdLst>
  <p:sldIdLst>
    <p:sldId id="393" r:id="rId13"/>
    <p:sldId id="257" r:id="rId14"/>
    <p:sldId id="258" r:id="rId15"/>
    <p:sldId id="349" r:id="rId16"/>
    <p:sldId id="350" r:id="rId17"/>
    <p:sldId id="351" r:id="rId18"/>
    <p:sldId id="379" r:id="rId19"/>
    <p:sldId id="380" r:id="rId20"/>
    <p:sldId id="381" r:id="rId21"/>
    <p:sldId id="382" r:id="rId22"/>
    <p:sldId id="396" r:id="rId23"/>
    <p:sldId id="397" r:id="rId24"/>
    <p:sldId id="392" r:id="rId25"/>
    <p:sldId id="261" r:id="rId26"/>
    <p:sldId id="280" r:id="rId27"/>
    <p:sldId id="270" r:id="rId28"/>
    <p:sldId id="271" r:id="rId29"/>
    <p:sldId id="281" r:id="rId30"/>
    <p:sldId id="299" r:id="rId31"/>
    <p:sldId id="274" r:id="rId32"/>
    <p:sldId id="289" r:id="rId33"/>
    <p:sldId id="275" r:id="rId34"/>
    <p:sldId id="355" r:id="rId35"/>
    <p:sldId id="282" r:id="rId36"/>
    <p:sldId id="290" r:id="rId37"/>
    <p:sldId id="291" r:id="rId38"/>
    <p:sldId id="354" r:id="rId39"/>
    <p:sldId id="296" r:id="rId40"/>
    <p:sldId id="363" r:id="rId41"/>
    <p:sldId id="394" r:id="rId42"/>
    <p:sldId id="384" r:id="rId43"/>
    <p:sldId id="302" r:id="rId44"/>
    <p:sldId id="304" r:id="rId45"/>
    <p:sldId id="331" r:id="rId46"/>
    <p:sldId id="303" r:id="rId47"/>
    <p:sldId id="320" r:id="rId48"/>
    <p:sldId id="310" r:id="rId49"/>
    <p:sldId id="318" r:id="rId50"/>
    <p:sldId id="319" r:id="rId51"/>
    <p:sldId id="311" r:id="rId52"/>
    <p:sldId id="313" r:id="rId53"/>
    <p:sldId id="314" r:id="rId54"/>
    <p:sldId id="395" r:id="rId55"/>
    <p:sldId id="357" r:id="rId56"/>
    <p:sldId id="335" r:id="rId57"/>
    <p:sldId id="336" r:id="rId58"/>
    <p:sldId id="361" r:id="rId59"/>
    <p:sldId id="362" r:id="rId60"/>
    <p:sldId id="399" r:id="rId61"/>
    <p:sldId id="376" r:id="rId62"/>
    <p:sldId id="377" r:id="rId63"/>
    <p:sldId id="327" r:id="rId64"/>
    <p:sldId id="387" r:id="rId65"/>
    <p:sldId id="367" r:id="rId66"/>
    <p:sldId id="368" r:id="rId67"/>
    <p:sldId id="366" r:id="rId68"/>
    <p:sldId id="344" r:id="rId69"/>
    <p:sldId id="375" r:id="rId70"/>
    <p:sldId id="359" r:id="rId71"/>
    <p:sldId id="370" r:id="rId7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1" autoAdjust="0"/>
    <p:restoredTop sz="94660"/>
  </p:normalViewPr>
  <p:slideViewPr>
    <p:cSldViewPr>
      <p:cViewPr>
        <p:scale>
          <a:sx n="90" d="100"/>
          <a:sy n="90" d="100"/>
        </p:scale>
        <p:origin x="-80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73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01A78-B60E-49D6-88FB-9760D51B5F7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A81D2B36-D9E2-4D40-B195-5BBD15C9F4BC}">
      <dgm:prSet/>
      <dgm:spPr/>
      <dgm:t>
        <a:bodyPr/>
        <a:lstStyle/>
        <a:p>
          <a:pPr rtl="0"/>
          <a:r>
            <a:rPr lang="it-IT" i="1" dirty="0" smtClean="0"/>
            <a:t>La cosa più importante in medicina? Non è tanto la malattia di cui il paziente è affetto, quanto la persona che soffre di quella malattia.”</a:t>
          </a:r>
          <a:endParaRPr lang="it-IT" dirty="0"/>
        </a:p>
      </dgm:t>
    </dgm:pt>
    <dgm:pt modelId="{040AE56A-45B8-4B98-94B9-0E27538CF9DE}" type="parTrans" cxnId="{DD483DD2-6C8D-4190-A616-14DB62D92D62}">
      <dgm:prSet/>
      <dgm:spPr/>
      <dgm:t>
        <a:bodyPr/>
        <a:lstStyle/>
        <a:p>
          <a:endParaRPr lang="it-IT"/>
        </a:p>
      </dgm:t>
    </dgm:pt>
    <dgm:pt modelId="{5D4D64C2-535D-4F55-BDEE-CF294B56AD8D}" type="sibTrans" cxnId="{DD483DD2-6C8D-4190-A616-14DB62D92D62}">
      <dgm:prSet/>
      <dgm:spPr/>
      <dgm:t>
        <a:bodyPr/>
        <a:lstStyle/>
        <a:p>
          <a:endParaRPr lang="it-IT"/>
        </a:p>
      </dgm:t>
    </dgm:pt>
    <dgm:pt modelId="{50E53386-FB09-40D9-A14B-C2017B1115D0}">
      <dgm:prSet/>
      <dgm:spPr/>
      <dgm:t>
        <a:bodyPr/>
        <a:lstStyle/>
        <a:p>
          <a:pPr rtl="0"/>
          <a:r>
            <a:rPr lang="it-IT" i="1" smtClean="0"/>
            <a:t>[Attribuita ad Ippocrate – 460 a.C. – 377 a.C.]</a:t>
          </a:r>
          <a:endParaRPr lang="it-IT"/>
        </a:p>
      </dgm:t>
    </dgm:pt>
    <dgm:pt modelId="{523C7E54-DB2D-4E62-AF56-9C3C4FD1CDA1}" type="parTrans" cxnId="{DED946B0-9792-4881-8E02-2F7874EA08EB}">
      <dgm:prSet/>
      <dgm:spPr/>
      <dgm:t>
        <a:bodyPr/>
        <a:lstStyle/>
        <a:p>
          <a:endParaRPr lang="it-IT"/>
        </a:p>
      </dgm:t>
    </dgm:pt>
    <dgm:pt modelId="{1595F95A-83B5-4C99-81F5-295FF7B27476}" type="sibTrans" cxnId="{DED946B0-9792-4881-8E02-2F7874EA08EB}">
      <dgm:prSet/>
      <dgm:spPr/>
      <dgm:t>
        <a:bodyPr/>
        <a:lstStyle/>
        <a:p>
          <a:endParaRPr lang="it-IT"/>
        </a:p>
      </dgm:t>
    </dgm:pt>
    <dgm:pt modelId="{7BFBFACA-E841-47CE-8C26-7307B4592896}" type="pres">
      <dgm:prSet presAssocID="{A2701A78-B60E-49D6-88FB-9760D51B5F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2C73B2D-623F-4C65-A3C1-03686C28CC49}" type="pres">
      <dgm:prSet presAssocID="{A81D2B36-D9E2-4D40-B195-5BBD15C9F4BC}" presName="parentText" presStyleLbl="node1" presStyleIdx="0" presStyleCnt="2" custLinFactY="-16536" custLinFactNeighborX="18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94AA2F-57EB-4371-A6A7-8F5CAC39D09F}" type="pres">
      <dgm:prSet presAssocID="{5D4D64C2-535D-4F55-BDEE-CF294B56AD8D}" presName="spacer" presStyleCnt="0"/>
      <dgm:spPr/>
    </dgm:pt>
    <dgm:pt modelId="{081B1ED4-B6F6-4246-BEB1-0987A5411574}" type="pres">
      <dgm:prSet presAssocID="{50E53386-FB09-40D9-A14B-C2017B1115D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D483DD2-6C8D-4190-A616-14DB62D92D62}" srcId="{A2701A78-B60E-49D6-88FB-9760D51B5F74}" destId="{A81D2B36-D9E2-4D40-B195-5BBD15C9F4BC}" srcOrd="0" destOrd="0" parTransId="{040AE56A-45B8-4B98-94B9-0E27538CF9DE}" sibTransId="{5D4D64C2-535D-4F55-BDEE-CF294B56AD8D}"/>
    <dgm:cxn modelId="{331F7BF4-DA28-4DF9-A4B8-771454AD01C6}" type="presOf" srcId="{A81D2B36-D9E2-4D40-B195-5BBD15C9F4BC}" destId="{52C73B2D-623F-4C65-A3C1-03686C28CC49}" srcOrd="0" destOrd="0" presId="urn:microsoft.com/office/officeart/2005/8/layout/vList2"/>
    <dgm:cxn modelId="{74991276-E32C-4750-990F-F6D5986F9C3B}" type="presOf" srcId="{50E53386-FB09-40D9-A14B-C2017B1115D0}" destId="{081B1ED4-B6F6-4246-BEB1-0987A5411574}" srcOrd="0" destOrd="0" presId="urn:microsoft.com/office/officeart/2005/8/layout/vList2"/>
    <dgm:cxn modelId="{6282FCC7-F9BF-4628-9DB7-4AC65CF31918}" type="presOf" srcId="{A2701A78-B60E-49D6-88FB-9760D51B5F74}" destId="{7BFBFACA-E841-47CE-8C26-7307B4592896}" srcOrd="0" destOrd="0" presId="urn:microsoft.com/office/officeart/2005/8/layout/vList2"/>
    <dgm:cxn modelId="{DED946B0-9792-4881-8E02-2F7874EA08EB}" srcId="{A2701A78-B60E-49D6-88FB-9760D51B5F74}" destId="{50E53386-FB09-40D9-A14B-C2017B1115D0}" srcOrd="1" destOrd="0" parTransId="{523C7E54-DB2D-4E62-AF56-9C3C4FD1CDA1}" sibTransId="{1595F95A-83B5-4C99-81F5-295FF7B27476}"/>
    <dgm:cxn modelId="{9CC31B9F-82A1-4056-ABB4-E4E8891D935E}" type="presParOf" srcId="{7BFBFACA-E841-47CE-8C26-7307B4592896}" destId="{52C73B2D-623F-4C65-A3C1-03686C28CC49}" srcOrd="0" destOrd="0" presId="urn:microsoft.com/office/officeart/2005/8/layout/vList2"/>
    <dgm:cxn modelId="{F14D99E2-EAC2-4981-9FBE-C876521837E7}" type="presParOf" srcId="{7BFBFACA-E841-47CE-8C26-7307B4592896}" destId="{7894AA2F-57EB-4371-A6A7-8F5CAC39D09F}" srcOrd="1" destOrd="0" presId="urn:microsoft.com/office/officeart/2005/8/layout/vList2"/>
    <dgm:cxn modelId="{C0108F7B-0604-4A8A-A10F-65A9AB7AF81E}" type="presParOf" srcId="{7BFBFACA-E841-47CE-8C26-7307B4592896}" destId="{081B1ED4-B6F6-4246-BEB1-0987A54115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A216-2378-46D7-B6EF-8902C075EA78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3FD9-C368-470A-8A6F-F61DCD5FC75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595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È una delle situazioni più critiche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63FD9-C368-470A-8A6F-F61DCD5FC75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462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E’ pericoloso non correggere un’ipoglicemia</a:t>
            </a:r>
          </a:p>
          <a:p>
            <a:r>
              <a:rPr lang="it-IT" dirty="0" smtClean="0"/>
              <a:t>Un’ipoglicemia trattata con ritardo può comportare un ulteriore riduzione del valore glicemico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63FD9-C368-470A-8A6F-F61DCD5FC75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755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it-IT" dirty="0" smtClean="0"/>
              <a:t>Diapositiva 80: l’adrenalina stimola i recettori beta 1 adrenergici determinando un effetto </a:t>
            </a:r>
            <a:r>
              <a:rPr lang="it-IT" dirty="0" err="1" smtClean="0"/>
              <a:t>inotropo</a:t>
            </a:r>
            <a:r>
              <a:rPr lang="it-IT" dirty="0" smtClean="0"/>
              <a:t> e cronotropo positivo sul cuore(aumento della forza di contrazione del cuore e quindi della </a:t>
            </a:r>
            <a:r>
              <a:rPr lang="it-IT" dirty="0" err="1" smtClean="0"/>
              <a:t>gitttata</a:t>
            </a:r>
            <a:r>
              <a:rPr lang="it-IT" dirty="0" smtClean="0"/>
              <a:t> cardiaca </a:t>
            </a:r>
          </a:p>
          <a:p>
            <a:pPr>
              <a:defRPr/>
            </a:pPr>
            <a:r>
              <a:rPr lang="it-IT" dirty="0" smtClean="0"/>
              <a:t>e aumento della frequenza cardiaca.</a:t>
            </a:r>
          </a:p>
          <a:p>
            <a:pPr>
              <a:defRPr/>
            </a:pPr>
            <a:r>
              <a:rPr lang="it-IT" dirty="0" smtClean="0"/>
              <a:t>La stimolazione </a:t>
            </a:r>
            <a:r>
              <a:rPr lang="it-IT" dirty="0" err="1" smtClean="0"/>
              <a:t>stimolazione</a:t>
            </a:r>
            <a:r>
              <a:rPr lang="it-IT" dirty="0" smtClean="0"/>
              <a:t> dei recettori alfa determina un aumento delle resistenze periferiche.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dirty="0" smtClean="0">
                <a:solidFill>
                  <a:srgbClr val="FFC000"/>
                </a:solidFill>
              </a:rPr>
              <a:t>L’aumento della gittata cardiaca e la vasocostrizione arteriosa periferica determina un aumento </a:t>
            </a:r>
          </a:p>
          <a:p>
            <a:pPr>
              <a:defRPr/>
            </a:pPr>
            <a:r>
              <a:rPr lang="it-IT" dirty="0" smtClean="0">
                <a:solidFill>
                  <a:srgbClr val="FFC000"/>
                </a:solidFill>
              </a:rPr>
              <a:t>della pressione arteriosa sistolica.</a:t>
            </a:r>
            <a:r>
              <a:rPr lang="it-IT" dirty="0" smtClean="0"/>
              <a:t>                                                                                                                                   La pressione diastolica per contro diminuisce in quanto alle dosi terapeutiche predomina l’effetto </a:t>
            </a:r>
            <a:r>
              <a:rPr lang="it-IT" dirty="0" err="1" smtClean="0"/>
              <a:t>vasodilatante</a:t>
            </a:r>
            <a:r>
              <a:rPr lang="it-IT" dirty="0" smtClean="0"/>
              <a:t>(beta-2) sulla muscolatura scheletrica, con riduzione delle resistenze</a:t>
            </a:r>
          </a:p>
          <a:p>
            <a:pPr>
              <a:defRPr/>
            </a:pPr>
            <a:r>
              <a:rPr lang="it-IT" dirty="0" smtClean="0"/>
              <a:t>totali.</a:t>
            </a:r>
            <a:endParaRPr lang="it-IT" dirty="0" smtClean="0">
              <a:solidFill>
                <a:srgbClr val="FFC000"/>
              </a:solidFill>
            </a:endParaRP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La stimolazione dei recettori alfa determina riduzione dell’orticaria e </a:t>
            </a:r>
            <a:r>
              <a:rPr lang="it-IT" dirty="0" err="1" smtClean="0"/>
              <a:t>angioedema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La stimolazione dei beta 2 determina </a:t>
            </a:r>
            <a:r>
              <a:rPr lang="it-IT" dirty="0" err="1" smtClean="0"/>
              <a:t>broncodilatazione</a:t>
            </a:r>
            <a:r>
              <a:rPr lang="it-IT" dirty="0" smtClean="0"/>
              <a:t> e minore liberazione </a:t>
            </a:r>
            <a:r>
              <a:rPr lang="it-IT" dirty="0" err="1" smtClean="0"/>
              <a:t>vda</a:t>
            </a:r>
            <a:r>
              <a:rPr lang="it-IT" dirty="0" smtClean="0"/>
              <a:t> parte dei mastociti</a:t>
            </a:r>
            <a:endParaRPr lang="it-IT" dirty="0"/>
          </a:p>
        </p:txBody>
      </p:sp>
      <p:sp>
        <p:nvSpPr>
          <p:cNvPr id="1239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2B5D1E-742F-4846-AB67-4E12B1C747C7}" type="slidenum">
              <a:rPr lang="it-IT">
                <a:solidFill>
                  <a:prstClr val="black"/>
                </a:solidFill>
              </a:rPr>
              <a:pPr eaLnBrk="1" hangingPunct="1"/>
              <a:t>37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 smtClean="0"/>
          </a:p>
        </p:txBody>
      </p:sp>
      <p:sp>
        <p:nvSpPr>
          <p:cNvPr id="1351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2755B3-578D-416D-8B60-CB9F6822606D}" type="slidenum">
              <a:rPr lang="it-IT">
                <a:solidFill>
                  <a:prstClr val="black"/>
                </a:solidFill>
              </a:rPr>
              <a:pPr eaLnBrk="1" hangingPunct="1"/>
              <a:t>40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mtClean="0"/>
              <a:t>Per cui il pediatra deve valutare quale opzione scegliere,valutando se è meglio sottodosare o sopradosare il farmaco. </a:t>
            </a:r>
          </a:p>
        </p:txBody>
      </p:sp>
      <p:sp>
        <p:nvSpPr>
          <p:cNvPr id="136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21DC9D-616F-48E2-9462-CD802D5D59F6}" type="slidenum">
              <a:rPr lang="it-IT">
                <a:solidFill>
                  <a:prstClr val="black"/>
                </a:solidFill>
              </a:rPr>
              <a:pPr eaLnBrk="1" hangingPunct="1"/>
              <a:t>41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38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EE70FF-663D-42AD-B7E0-061B2A464C11}" type="slidenum">
              <a:rPr lang="it-IT">
                <a:solidFill>
                  <a:prstClr val="black"/>
                </a:solidFill>
              </a:rPr>
              <a:pPr eaLnBrk="1" hangingPunct="1"/>
              <a:t>42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alterazione  di comunicazione tra i neuroni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63FD9-C368-470A-8A6F-F61DCD5FC757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168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501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4814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8880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745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3276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2792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8051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07980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07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7647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4012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3151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8010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1902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2425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2287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4494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3535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638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3809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5691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35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AA5BDE1-E4A6-432C-83B8-792D626AD0F7}" type="datetimeFigureOut">
              <a:rPr lang="it-IT" smtClean="0">
                <a:solidFill>
                  <a:srgbClr val="04617B">
                    <a:lumMod val="90000"/>
                    <a:lumOff val="10000"/>
                  </a:srgbClr>
                </a:solidFill>
              </a:rPr>
              <a:pPr/>
              <a:t>28/10/2020</a:t>
            </a:fld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>
              <a:solidFill>
                <a:srgbClr val="04617B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4D2244D-F717-489D-B19C-229044AE0B3E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24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BDE1-E4A6-432C-83B8-792D626AD0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244D-F717-489D-B19C-229044AE0B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7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AA5BDE1-E4A6-432C-83B8-792D626AD0F7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4D2244D-F717-489D-B19C-229044AE0B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PIEPOL2\Pictures\insulina3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4" Type="http://schemas.openxmlformats.org/officeDocument/2006/relationships/image" Target="file:///C:\Users\MPIEPOL2\Pictures\adrenalina3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Relationship Id="rId4" Type="http://schemas.openxmlformats.org/officeDocument/2006/relationships/image" Target="file:///C:\Users\MPIEPOL2\Pictures\adrenalina3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PIEPOL2\Pictures\micropam1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     </a:t>
            </a:r>
            <a:r>
              <a:rPr lang="it-IT" sz="5300" b="1" dirty="0" smtClean="0"/>
              <a:t>DGR del 20/02/2012 </a:t>
            </a:r>
            <a:br>
              <a:rPr lang="it-IT" sz="5300" b="1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b="1" dirty="0" smtClean="0"/>
              <a:t>Linee di indirizzo per la definizione di intese provinciali</a:t>
            </a:r>
            <a:br>
              <a:rPr lang="it-IT" sz="3200" b="1" dirty="0" smtClean="0"/>
            </a:br>
            <a:r>
              <a:rPr lang="it-IT" sz="3200" b="1" dirty="0" smtClean="0"/>
              <a:t>inerenti la somministrazione di farmaci in contesti extra</a:t>
            </a:r>
            <a:br>
              <a:rPr lang="it-IT" sz="3200" b="1" dirty="0" smtClean="0"/>
            </a:br>
            <a:r>
              <a:rPr lang="it-IT" sz="3200" b="1" dirty="0" smtClean="0"/>
              <a:t>familiari, educativi o scolastici, in Emilia Romagna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6581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 smtClean="0"/>
              <a:t>Presa visione della richiesta del Medico Curante, autorizza la somministrazione del farmaco</a:t>
            </a:r>
          </a:p>
          <a:p>
            <a:pPr algn="just"/>
            <a:r>
              <a:rPr lang="it-IT" sz="2800" dirty="0" smtClean="0"/>
              <a:t>Collabora alla gestione dei casi clinici più complessi attraverso incontri che coinvolgono le parti interessate ( PLS, familiari, operatori scolastici)</a:t>
            </a:r>
          </a:p>
          <a:p>
            <a:pPr algn="just"/>
            <a:r>
              <a:rPr lang="it-IT" sz="2800" dirty="0" smtClean="0"/>
              <a:t>E’ disponibile alla organizzazione di incontri informativi/formativi</a:t>
            </a:r>
            <a:endParaRPr lang="it-IT" sz="2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Pediatria di comunità</a:t>
            </a:r>
            <a:br>
              <a:rPr lang="it-IT" dirty="0" smtClean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8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0"/>
            <a:ext cx="5062148" cy="6858000"/>
          </a:xfrm>
          <a:prstGeom prst="rect">
            <a:avLst/>
          </a:prstGeom>
        </p:spPr>
      </p:pic>
      <p:pic>
        <p:nvPicPr>
          <p:cNvPr id="3" name="Immagin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3442"/>
            <a:ext cx="3048000" cy="6496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343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43" t="-217" r="3743" b="11460"/>
          <a:stretch/>
        </p:blipFill>
        <p:spPr>
          <a:xfrm>
            <a:off x="-108520" y="385482"/>
            <a:ext cx="4550177" cy="608703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40768"/>
            <a:ext cx="4538174" cy="28960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04664"/>
            <a:ext cx="4538174" cy="981212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3058"/>
            <a:ext cx="3600400" cy="6496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900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9146131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Situazioni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 richiedono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assunzione di farmaci e/o interventi     		sanitari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scuola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3140968"/>
            <a:ext cx="8229600" cy="4525963"/>
          </a:xfrm>
        </p:spPr>
        <p:txBody>
          <a:bodyPr/>
          <a:lstStyle/>
          <a:p>
            <a:r>
              <a:rPr lang="it-IT" b="1" dirty="0" smtClean="0"/>
              <a:t>Farmaci a somministrazione quotidiana</a:t>
            </a:r>
          </a:p>
          <a:p>
            <a:r>
              <a:rPr lang="it-IT" b="1" dirty="0" smtClean="0"/>
              <a:t>Farmaci al bisogno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Farmaci di emergenza / urgenza</a:t>
            </a:r>
          </a:p>
          <a:p>
            <a:r>
              <a:rPr lang="it-IT" b="1" dirty="0" smtClean="0"/>
              <a:t>Attività a supporto di funzioni vitali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5150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64434" y="485511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ln w="18000">
                  <a:solidFill>
                    <a:srgbClr val="726056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Situazioni di </a:t>
            </a:r>
            <a:r>
              <a:rPr lang="it-IT" sz="4800" b="1" dirty="0" smtClean="0">
                <a:ln w="18000">
                  <a:solidFill>
                    <a:srgbClr val="726056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emergenza    			urgenza</a:t>
            </a:r>
            <a:endParaRPr lang="it-IT" sz="4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3645024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smtClean="0"/>
              <a:t>Ipoglicemia grave in diabete insulino-dipendente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Allergie / anafilassi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Crisi convulsive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28853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87624" y="3933056"/>
            <a:ext cx="64087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Diabete</a:t>
            </a:r>
            <a:endParaRPr lang="it-IT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Diabete giovanile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4038600" cy="409391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Il diabete è una malattia metabolica dovuta alla mancata produzione di </a:t>
            </a:r>
            <a:r>
              <a:rPr lang="it-IT" b="1" dirty="0" smtClean="0"/>
              <a:t>insulina</a:t>
            </a:r>
            <a:r>
              <a:rPr lang="it-IT" dirty="0" smtClean="0"/>
              <a:t> da parte del pancreas. </a:t>
            </a:r>
          </a:p>
          <a:p>
            <a:pPr marL="0" indent="0">
              <a:buNone/>
            </a:pPr>
            <a:r>
              <a:rPr lang="it-IT" dirty="0" smtClean="0"/>
              <a:t>Questo determina un’eccessiva presenza di zucchero nel sangue.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0512" y="2938462"/>
            <a:ext cx="2876550" cy="1590675"/>
          </a:xfrm>
        </p:spPr>
      </p:pic>
    </p:spTree>
    <p:extLst>
      <p:ext uri="{BB962C8B-B14F-4D97-AF65-F5344CB8AC3E}">
        <p14:creationId xmlns:p14="http://schemas.microsoft.com/office/powerpoint/2010/main" xmlns="" val="35985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627" y="2235358"/>
            <a:ext cx="3749221" cy="2996883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L’insulina è un ormone proteico  prodotto </a:t>
            </a:r>
            <a:r>
              <a:rPr lang="it-IT" dirty="0"/>
              <a:t>dal </a:t>
            </a:r>
            <a:r>
              <a:rPr lang="it-IT" dirty="0" smtClean="0"/>
              <a:t>pancreas,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c</a:t>
            </a:r>
            <a:r>
              <a:rPr lang="it-IT" dirty="0" smtClean="0"/>
              <a:t>he è una ghiandola endocrina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894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2332037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L’insulina controlla </a:t>
            </a:r>
            <a:r>
              <a:rPr lang="it-IT" dirty="0" smtClean="0"/>
              <a:t>che la </a:t>
            </a:r>
            <a:r>
              <a:rPr lang="it-IT" dirty="0"/>
              <a:t>glicemia, </a:t>
            </a:r>
            <a:r>
              <a:rPr lang="it-IT" dirty="0" smtClean="0"/>
              <a:t>lo </a:t>
            </a:r>
            <a:r>
              <a:rPr lang="it-IT" dirty="0"/>
              <a:t>zucchero </a:t>
            </a:r>
            <a:r>
              <a:rPr lang="it-IT" dirty="0" smtClean="0"/>
              <a:t> </a:t>
            </a:r>
            <a:r>
              <a:rPr lang="it-IT" dirty="0"/>
              <a:t>nel </a:t>
            </a:r>
            <a:r>
              <a:rPr lang="it-IT" dirty="0" smtClean="0"/>
              <a:t>sangue, rimanga entro determinati valori.</a:t>
            </a:r>
          </a:p>
          <a:p>
            <a:pPr marL="0" indent="0">
              <a:buNone/>
            </a:pPr>
            <a:r>
              <a:rPr lang="it-IT" dirty="0" smtClean="0"/>
              <a:t>Questo </a:t>
            </a:r>
            <a:r>
              <a:rPr lang="it-IT" dirty="0"/>
              <a:t>permette al nostro corpo di funzionare </a:t>
            </a:r>
            <a:r>
              <a:rPr lang="it-IT" dirty="0" smtClean="0"/>
              <a:t>bene.</a:t>
            </a:r>
            <a:endParaRPr lang="it-IT" dirty="0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512" y="2652712"/>
            <a:ext cx="2114550" cy="2162175"/>
          </a:xfrm>
        </p:spPr>
      </p:pic>
    </p:spTree>
    <p:extLst>
      <p:ext uri="{BB962C8B-B14F-4D97-AF65-F5344CB8AC3E}">
        <p14:creationId xmlns:p14="http://schemas.microsoft.com/office/powerpoint/2010/main" xmlns="" val="21747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Terapia  del diabete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4680520" cy="45720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Il trattamento consiste in:</a:t>
            </a:r>
          </a:p>
          <a:p>
            <a:r>
              <a:rPr lang="it-IT" dirty="0" smtClean="0"/>
              <a:t>Somministrazione </a:t>
            </a:r>
            <a:r>
              <a:rPr lang="it-IT" dirty="0"/>
              <a:t>quotidiana </a:t>
            </a:r>
            <a:r>
              <a:rPr lang="it-IT"/>
              <a:t>di </a:t>
            </a:r>
            <a:r>
              <a:rPr lang="it-IT" smtClean="0"/>
              <a:t>insulina </a:t>
            </a:r>
            <a:r>
              <a:rPr lang="it-IT" dirty="0"/>
              <a:t>(iniezioni sottocutanee </a:t>
            </a:r>
            <a:r>
              <a:rPr lang="it-IT" dirty="0" smtClean="0"/>
              <a:t>, microinfusore )</a:t>
            </a:r>
            <a:endParaRPr lang="it-IT" dirty="0"/>
          </a:p>
          <a:p>
            <a:r>
              <a:rPr lang="it-IT" dirty="0"/>
              <a:t>Un’alimentazione equilibrata</a:t>
            </a:r>
          </a:p>
          <a:p>
            <a:r>
              <a:rPr lang="it-IT" dirty="0"/>
              <a:t>Un’attività fisica regolare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2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636912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xmlns="" val="11871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Protocollo </a:t>
            </a:r>
            <a:r>
              <a:rPr lang="it-IT" b="1" dirty="0" smtClean="0"/>
              <a:t>d’intesa provinciale </a:t>
            </a:r>
            <a:r>
              <a:rPr lang="it-IT" b="1" dirty="0"/>
              <a:t>per la somministrazione di farmaci a </a:t>
            </a:r>
            <a:r>
              <a:rPr lang="it-IT" b="1" dirty="0" smtClean="0"/>
              <a:t>scuola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    Febbraio 2015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96952"/>
            <a:ext cx="3600400" cy="2328267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175642"/>
            <a:ext cx="4824536" cy="3845645"/>
          </a:xfrm>
        </p:spPr>
      </p:pic>
    </p:spTree>
    <p:extLst>
      <p:ext uri="{BB962C8B-B14F-4D97-AF65-F5344CB8AC3E}">
        <p14:creationId xmlns:p14="http://schemas.microsoft.com/office/powerpoint/2010/main" xmlns="" val="3217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L’ipoglicemia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95536" y="2648669"/>
            <a:ext cx="4038600" cy="420933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L’ipoglicemia </a:t>
            </a:r>
            <a:r>
              <a:rPr lang="it-IT" dirty="0" smtClean="0"/>
              <a:t>corrisponde a una glicemia bassa:</a:t>
            </a:r>
          </a:p>
          <a:p>
            <a:pPr marL="0" indent="0">
              <a:buNone/>
            </a:pPr>
            <a:r>
              <a:rPr lang="it-IT" dirty="0" smtClean="0"/>
              <a:t> &lt; 70 mg/dl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312" y="2724150"/>
            <a:ext cx="2266950" cy="2019300"/>
          </a:xfrm>
        </p:spPr>
      </p:pic>
    </p:spTree>
    <p:extLst>
      <p:ext uri="{BB962C8B-B14F-4D97-AF65-F5344CB8AC3E}">
        <p14:creationId xmlns:p14="http://schemas.microsoft.com/office/powerpoint/2010/main" xmlns="" val="15915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L’ipoglicemia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2643428"/>
            <a:ext cx="4038600" cy="420933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L’ipoglicemia è uno dei problemi più frequenti per un diabetico.</a:t>
            </a:r>
          </a:p>
          <a:p>
            <a:pPr marL="0" indent="0">
              <a:buNone/>
            </a:pPr>
            <a:r>
              <a:rPr lang="it-IT" dirty="0" smtClean="0"/>
              <a:t>Di solito è preceduta da segni premonitori.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312" y="2724150"/>
            <a:ext cx="2266950" cy="2019300"/>
          </a:xfrm>
        </p:spPr>
      </p:pic>
    </p:spTree>
    <p:extLst>
      <p:ext uri="{BB962C8B-B14F-4D97-AF65-F5344CB8AC3E}">
        <p14:creationId xmlns:p14="http://schemas.microsoft.com/office/powerpoint/2010/main" xmlns="" val="23351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I segni di ipoglicemia più frequenti</a:t>
            </a:r>
            <a:endParaRPr lang="it-IT" sz="36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675" y="2838450"/>
            <a:ext cx="2143125" cy="1790700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Fame eccessiva</a:t>
            </a:r>
          </a:p>
          <a:p>
            <a:r>
              <a:rPr lang="it-IT" sz="2000" b="1" dirty="0" smtClean="0"/>
              <a:t>Sudorazione</a:t>
            </a:r>
          </a:p>
          <a:p>
            <a:r>
              <a:rPr lang="it-IT" sz="2000" b="1" dirty="0" smtClean="0"/>
              <a:t>Tachicardia</a:t>
            </a:r>
          </a:p>
          <a:p>
            <a:r>
              <a:rPr lang="it-IT" sz="2000" b="1" dirty="0" smtClean="0"/>
              <a:t>Mal di testa</a:t>
            </a:r>
          </a:p>
          <a:p>
            <a:r>
              <a:rPr lang="it-IT" sz="2000" dirty="0" smtClean="0"/>
              <a:t>Tremori alle gambe</a:t>
            </a:r>
          </a:p>
          <a:p>
            <a:r>
              <a:rPr lang="it-IT" sz="2000" dirty="0" smtClean="0"/>
              <a:t>Difficoltà di concentrazione</a:t>
            </a:r>
          </a:p>
          <a:p>
            <a:r>
              <a:rPr lang="it-IT" sz="2000" dirty="0" smtClean="0"/>
              <a:t>Torpore di affaticamento</a:t>
            </a:r>
          </a:p>
          <a:p>
            <a:r>
              <a:rPr lang="it-IT" sz="2000" dirty="0" smtClean="0"/>
              <a:t>Turbe del comportamento</a:t>
            </a:r>
          </a:p>
          <a:p>
            <a:r>
              <a:rPr lang="it-IT" sz="2000" dirty="0" smtClean="0"/>
              <a:t>Vista annebbiata</a:t>
            </a:r>
          </a:p>
          <a:p>
            <a:r>
              <a:rPr lang="it-IT" sz="2000" b="1" dirty="0" smtClean="0"/>
              <a:t>Perdita di coscienza</a:t>
            </a:r>
          </a:p>
          <a:p>
            <a:r>
              <a:rPr lang="it-IT" sz="2000" dirty="0" smtClean="0"/>
              <a:t>convulsioni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26383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si misura la glicemia?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xmlns="" val="1476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Ipoglicemia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Si verifica: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Troppa insulina</a:t>
            </a:r>
          </a:p>
          <a:p>
            <a:r>
              <a:rPr lang="it-IT" dirty="0"/>
              <a:t>E</a:t>
            </a:r>
            <a:r>
              <a:rPr lang="it-IT" dirty="0" smtClean="0"/>
              <a:t>sercizio fisico troppo intenso</a:t>
            </a:r>
          </a:p>
          <a:p>
            <a:r>
              <a:rPr lang="it-IT" dirty="0" smtClean="0"/>
              <a:t>Digiuno/ scarso apporto di carboidrati </a:t>
            </a:r>
          </a:p>
          <a:p>
            <a:r>
              <a:rPr lang="it-IT" dirty="0" smtClean="0"/>
              <a:t>Ritardo nell’assunzione del cibo</a:t>
            </a:r>
          </a:p>
        </p:txBody>
      </p:sp>
    </p:spTree>
    <p:extLst>
      <p:ext uri="{BB962C8B-B14F-4D97-AF65-F5344CB8AC3E}">
        <p14:creationId xmlns:p14="http://schemas.microsoft.com/office/powerpoint/2010/main" xmlns="" val="27144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poglicemia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4038600" cy="3561259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E’ fondamentale correggerla immediatamente per evitare il peggioramento repentino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0738" y="2855751"/>
            <a:ext cx="1756098" cy="1756098"/>
          </a:xfrm>
        </p:spPr>
      </p:pic>
    </p:spTree>
    <p:extLst>
      <p:ext uri="{BB962C8B-B14F-4D97-AF65-F5344CB8AC3E}">
        <p14:creationId xmlns:p14="http://schemas.microsoft.com/office/powerpoint/2010/main" xmlns="" val="15041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0472" cy="1647056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Ipoglicemia </a:t>
            </a:r>
            <a:r>
              <a:rPr lang="it-IT" sz="3600" b="1" dirty="0" smtClean="0"/>
              <a:t>lieve</a:t>
            </a:r>
            <a:r>
              <a:rPr lang="it-IT" sz="3600" dirty="0" smtClean="0"/>
              <a:t> o </a:t>
            </a:r>
            <a:r>
              <a:rPr lang="it-IT" sz="3600" b="1" dirty="0" smtClean="0"/>
              <a:t>moderata 70 / 40 mg/dl </a:t>
            </a:r>
            <a:br>
              <a:rPr lang="it-IT" sz="3600" b="1" dirty="0" smtClean="0"/>
            </a:br>
            <a:r>
              <a:rPr lang="it-IT" sz="3600" b="1" dirty="0" smtClean="0"/>
              <a:t>  </a:t>
            </a:r>
            <a:r>
              <a:rPr lang="it-IT" sz="3600" dirty="0" smtClean="0"/>
              <a:t>senza perdita di coscienza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Dare da mangiare </a:t>
            </a:r>
            <a:r>
              <a:rPr lang="it-IT" sz="2400" b="1" dirty="0" smtClean="0"/>
              <a:t>zuccheri semplici </a:t>
            </a:r>
            <a:r>
              <a:rPr lang="it-IT" sz="2400" dirty="0" smtClean="0"/>
              <a:t>seguiti da </a:t>
            </a:r>
            <a:r>
              <a:rPr lang="it-IT" sz="2400" b="1" dirty="0" smtClean="0"/>
              <a:t>carboidrati complessi</a:t>
            </a:r>
            <a:r>
              <a:rPr lang="it-IT" sz="2400" dirty="0" smtClean="0"/>
              <a:t>:</a:t>
            </a:r>
          </a:p>
          <a:p>
            <a:r>
              <a:rPr lang="it-IT" sz="2400" dirty="0" smtClean="0"/>
              <a:t>Una zolletta o una bustina di zucchero</a:t>
            </a:r>
          </a:p>
          <a:p>
            <a:r>
              <a:rPr lang="it-IT" sz="2400" dirty="0"/>
              <a:t>Un frutto ( mela, pera, pesca), oppure</a:t>
            </a:r>
          </a:p>
          <a:p>
            <a:r>
              <a:rPr lang="it-IT" sz="2400" dirty="0"/>
              <a:t>Un bicchiere di succo di frutta senza zucchero aggiunto, oppure</a:t>
            </a:r>
          </a:p>
          <a:p>
            <a:r>
              <a:rPr lang="it-IT" sz="2400" dirty="0"/>
              <a:t>½ bicchiere di coca-cola o aranciata non dietetiche cui aggiungere </a:t>
            </a:r>
            <a:r>
              <a:rPr lang="it-IT" sz="2400" dirty="0" err="1"/>
              <a:t>crackers</a:t>
            </a:r>
            <a:r>
              <a:rPr lang="it-IT" sz="2400" dirty="0"/>
              <a:t>, grissini o fette biscottate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9874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Ipoglicemia </a:t>
            </a:r>
            <a:r>
              <a:rPr lang="it-IT" b="1" dirty="0"/>
              <a:t>grave</a:t>
            </a:r>
            <a:r>
              <a:rPr lang="it-IT" dirty="0"/>
              <a:t> &lt; 40 mg/dl, con perdita di coscienza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2564904"/>
            <a:ext cx="8229600" cy="3849291"/>
          </a:xfrm>
        </p:spPr>
        <p:txBody>
          <a:bodyPr/>
          <a:lstStyle/>
          <a:p>
            <a:r>
              <a:rPr lang="it-IT" dirty="0" smtClean="0"/>
              <a:t>Chiamare il 118</a:t>
            </a:r>
          </a:p>
          <a:p>
            <a:r>
              <a:rPr lang="it-IT" dirty="0" smtClean="0"/>
              <a:t>Avvertire i genitori</a:t>
            </a:r>
          </a:p>
          <a:p>
            <a:r>
              <a:rPr lang="it-IT" dirty="0" smtClean="0"/>
              <a:t>Somministrare </a:t>
            </a:r>
            <a:r>
              <a:rPr lang="it-IT" dirty="0" err="1" smtClean="0"/>
              <a:t>glucagone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90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Ipoglicemia grave &lt; 40 mg/dl, con perdita di coscienza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3356991"/>
            <a:ext cx="4320480" cy="1008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Somministrare il </a:t>
            </a:r>
            <a:r>
              <a:rPr lang="it-IT" b="1" dirty="0" err="1" smtClean="0"/>
              <a:t>glucagone</a:t>
            </a: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( farmaco salvavita )</a:t>
            </a:r>
            <a:endParaRPr lang="it-IT" b="1" dirty="0"/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950" y="2940119"/>
            <a:ext cx="3749675" cy="1587362"/>
          </a:xfrm>
        </p:spPr>
      </p:pic>
    </p:spTree>
    <p:extLst>
      <p:ext uri="{BB962C8B-B14F-4D97-AF65-F5344CB8AC3E}">
        <p14:creationId xmlns:p14="http://schemas.microsoft.com/office/powerpoint/2010/main" xmlns="" val="21945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9" t="304" r="1196" b="-2134"/>
          <a:stretch/>
        </p:blipFill>
        <p:spPr>
          <a:xfrm>
            <a:off x="478464" y="223284"/>
            <a:ext cx="7909959" cy="6086036"/>
          </a:xfrm>
        </p:spPr>
      </p:pic>
    </p:spTree>
    <p:extLst>
      <p:ext uri="{BB962C8B-B14F-4D97-AF65-F5344CB8AC3E}">
        <p14:creationId xmlns:p14="http://schemas.microsoft.com/office/powerpoint/2010/main" xmlns="" val="37961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68560" y="332656"/>
            <a:ext cx="72008" cy="7200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099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Gli studenti che frequentano le scuole di ogni ordine e grado possono </a:t>
            </a:r>
            <a:r>
              <a:rPr lang="it-IT" sz="2800" b="1" dirty="0">
                <a:solidFill>
                  <a:srgbClr val="FF0000"/>
                </a:solidFill>
              </a:rPr>
              <a:t>avere la necessità </a:t>
            </a:r>
            <a:r>
              <a:rPr lang="it-IT" sz="2800" b="1" dirty="0" smtClean="0">
                <a:solidFill>
                  <a:srgbClr val="FF0000"/>
                </a:solidFill>
              </a:rPr>
              <a:t>di assumere farmaci durante l’orario scolastico</a:t>
            </a:r>
          </a:p>
          <a:p>
            <a:pPr marL="0" lvl="0" indent="0" algn="just">
              <a:buNone/>
            </a:pPr>
            <a:r>
              <a:rPr lang="it-IT" sz="2800" b="1" dirty="0">
                <a:solidFill>
                  <a:srgbClr val="0070C0"/>
                </a:solidFill>
              </a:rPr>
              <a:t>La necessità di assumere farmaci non deve costituire ostacolo alla frequenza scolastica </a:t>
            </a:r>
            <a:r>
              <a:rPr lang="it-IT" sz="2800" b="1" dirty="0" smtClean="0">
                <a:solidFill>
                  <a:srgbClr val="0070C0"/>
                </a:solidFill>
              </a:rPr>
              <a:t>dell’alunno</a:t>
            </a:r>
          </a:p>
          <a:p>
            <a:pPr marL="0" lvl="0" indent="0" algn="just">
              <a:buNone/>
            </a:pPr>
            <a:r>
              <a:rPr lang="it-IT" sz="2800" b="1" dirty="0" smtClean="0">
                <a:solidFill>
                  <a:srgbClr val="00B050"/>
                </a:solidFill>
              </a:rPr>
              <a:t>L’essere </a:t>
            </a:r>
            <a:r>
              <a:rPr lang="it-IT" sz="2800" b="1" dirty="0">
                <a:solidFill>
                  <a:srgbClr val="00B050"/>
                </a:solidFill>
              </a:rPr>
              <a:t>portatori di una patologia non deve costituire un fattore di emarginazione per lo studente</a:t>
            </a:r>
          </a:p>
          <a:p>
            <a:pPr marL="0" lvl="0" indent="0" algn="just">
              <a:buNone/>
            </a:pPr>
            <a:endParaRPr lang="it-IT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827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87624" y="3933056"/>
            <a:ext cx="64087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anafilassi</a:t>
            </a:r>
            <a:endParaRPr lang="it-IT" sz="7200" b="1" cap="all" dirty="0">
              <a:ln w="0"/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9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b="1" dirty="0" smtClean="0"/>
              <a:t>Reazione allergica acuta a rapida insorgenza. </a:t>
            </a:r>
          </a:p>
          <a:p>
            <a:pPr marL="0" indent="0" algn="just">
              <a:buNone/>
            </a:pPr>
            <a:r>
              <a:rPr lang="it-IT" b="1" dirty="0" smtClean="0"/>
              <a:t>I sintomi compaiono dopo l’esposizione ad un allergene e possono comprendere :</a:t>
            </a:r>
          </a:p>
          <a:p>
            <a:pPr algn="just"/>
            <a:r>
              <a:rPr lang="it-IT" b="1" dirty="0" smtClean="0"/>
              <a:t>Sintomi cutanei: prurito intenso, arrossamento cute, edema, fino alla orticaria generalizzata</a:t>
            </a:r>
          </a:p>
          <a:p>
            <a:pPr algn="just"/>
            <a:r>
              <a:rPr lang="it-IT" b="1" dirty="0" smtClean="0"/>
              <a:t>Sintomi respiratori: tosse, raucedine o voce metallica, dispnea</a:t>
            </a:r>
          </a:p>
          <a:p>
            <a:pPr algn="just"/>
            <a:r>
              <a:rPr lang="it-IT" b="1" dirty="0" smtClean="0"/>
              <a:t> Sintomi gastrointestinali: nausea, vomito / diarrea, dolori addominali</a:t>
            </a:r>
          </a:p>
          <a:p>
            <a:pPr algn="just"/>
            <a:r>
              <a:rPr lang="it-IT" b="1" dirty="0" smtClean="0"/>
              <a:t>Sintomi cardiocircolatori : calo pressorio con conseguente collasso e perdita di coscienza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10820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Segni e sintomi di anafilassi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692" y="1447800"/>
            <a:ext cx="6997816" cy="4572000"/>
          </a:xfrm>
        </p:spPr>
      </p:pic>
    </p:spTree>
    <p:extLst>
      <p:ext uri="{BB962C8B-B14F-4D97-AF65-F5344CB8AC3E}">
        <p14:creationId xmlns:p14="http://schemas.microsoft.com/office/powerpoint/2010/main" xmlns="" val="15943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xmlns="" val="14330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1385" y="3085407"/>
            <a:ext cx="1978429" cy="1296785"/>
          </a:xfrm>
        </p:spPr>
      </p:pic>
    </p:spTree>
    <p:extLst>
      <p:ext uri="{BB962C8B-B14F-4D97-AF65-F5344CB8AC3E}">
        <p14:creationId xmlns:p14="http://schemas.microsoft.com/office/powerpoint/2010/main" xmlns="" val="27999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772400" cy="1143000"/>
          </a:xfrm>
        </p:spPr>
        <p:txBody>
          <a:bodyPr/>
          <a:lstStyle/>
          <a:p>
            <a:r>
              <a:rPr lang="it-IT" dirty="0" smtClean="0"/>
              <a:t>Cosa fare?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2924944"/>
            <a:ext cx="8229600" cy="4353347"/>
          </a:xfrm>
        </p:spPr>
        <p:txBody>
          <a:bodyPr/>
          <a:lstStyle/>
          <a:p>
            <a:r>
              <a:rPr lang="it-IT" dirty="0" smtClean="0"/>
              <a:t>Rimanere con il bambino, osservare l’</a:t>
            </a:r>
            <a:r>
              <a:rPr lang="it-IT" dirty="0"/>
              <a:t>i</a:t>
            </a:r>
            <a:r>
              <a:rPr lang="it-IT" dirty="0" smtClean="0"/>
              <a:t>nsorgere dei sintomi</a:t>
            </a:r>
          </a:p>
          <a:p>
            <a:r>
              <a:rPr lang="it-IT" dirty="0" smtClean="0"/>
              <a:t>Somministrare i farmaci prescritti secondo le indicazioni riportate sul certificato medico</a:t>
            </a:r>
          </a:p>
          <a:p>
            <a:r>
              <a:rPr lang="it-IT" dirty="0" smtClean="0"/>
              <a:t>Avvertire i genitori, chiamare il 118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446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-603448"/>
            <a:ext cx="72008" cy="36004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 smtClean="0"/>
              <a:t>Il farmaco salva vita </a:t>
            </a:r>
            <a:r>
              <a:rPr lang="it-IT" dirty="0" smtClean="0"/>
              <a:t>per trattare l’anafilassi è </a:t>
            </a:r>
            <a:r>
              <a:rPr lang="it-IT" b="1" dirty="0" smtClean="0"/>
              <a:t>l’adrenalina,</a:t>
            </a:r>
            <a:r>
              <a:rPr lang="it-IT" dirty="0" smtClean="0"/>
              <a:t> la cui somministrazione non crea alcun danno.</a:t>
            </a:r>
          </a:p>
          <a:p>
            <a:pPr marL="0" indent="0" algn="just">
              <a:buNone/>
            </a:pPr>
            <a:r>
              <a:rPr lang="it-IT" dirty="0" smtClean="0"/>
              <a:t>Per questo è necessaria la sua somministrazione in tempi rapidi.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027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rgbClr val="FF0000"/>
                </a:solidFill>
              </a:rPr>
              <a:t>Effetti dell’adrenalina nello shock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3251" name="Picture 6" descr="800px-Adrenalina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57313"/>
            <a:ext cx="35004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WordArt 4"/>
          <p:cNvSpPr>
            <a:spLocks noGrp="1" noChangeArrowheads="1" noChangeShapeType="1" noTextEdit="1"/>
          </p:cNvSpPr>
          <p:nvPr/>
        </p:nvSpPr>
        <p:spPr bwMode="auto">
          <a:xfrm>
            <a:off x="214282" y="1643050"/>
            <a:ext cx="4214843" cy="1000138"/>
          </a:xfrm>
          <a:prstGeom prst="rect">
            <a:avLst/>
          </a:prstGeom>
        </p:spPr>
        <p:txBody>
          <a:bodyPr wrap="none" fromWordArt="1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Pct val="90000"/>
              <a:buFont typeface="Wingdings" pitchFamily="2" charset="2"/>
              <a:buNone/>
              <a:defRPr/>
            </a:pPr>
            <a:r>
              <a:rPr lang="it-IT" sz="40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ill Sans Ultra Bold"/>
              </a:rPr>
              <a:t>ADRENALINA</a:t>
            </a:r>
          </a:p>
        </p:txBody>
      </p:sp>
      <p:sp>
        <p:nvSpPr>
          <p:cNvPr id="53253" name="Rettangolo 8"/>
          <p:cNvSpPr>
            <a:spLocks noChangeArrowheads="1"/>
          </p:cNvSpPr>
          <p:nvPr/>
        </p:nvSpPr>
        <p:spPr bwMode="auto">
          <a:xfrm>
            <a:off x="142875" y="2786063"/>
            <a:ext cx="90011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FFFFFF"/>
                </a:solidFill>
              </a:rPr>
              <a:t>L’adrenalina è un agonista alfa e beta-adrenergico ed è in grado di contrastare tutti i segni e i sintomi della anafilassi: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it-IT" sz="2000" b="1" dirty="0" smtClean="0"/>
              <a:t>Induce  vasocostrizione periferica ( corregge il calo pressorio e lo shock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it-IT" sz="2000" b="1" dirty="0" smtClean="0"/>
              <a:t>induce broncodilatazione(corregge la dispnea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it-IT" sz="2000" b="1" dirty="0" smtClean="0"/>
              <a:t>ha un effetto inotropo e cronotropo positivo sul miocardio (aumento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/>
              <a:t>   della forza e frequenza cardiaca)(effetto beta 1),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it-IT" sz="2000" b="1" dirty="0" smtClean="0"/>
              <a:t>e infine sopprime l’ulteriore rilascio di mediatori.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/>
              <a:t> </a:t>
            </a:r>
            <a:endParaRPr lang="it-IT" sz="2400" b="1" dirty="0" smtClean="0">
              <a:sym typeface="Symbol" pitchFamily="18" charset="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0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539977"/>
            <a:ext cx="7772400" cy="4387645"/>
          </a:xfrm>
        </p:spPr>
      </p:pic>
    </p:spTree>
    <p:extLst>
      <p:ext uri="{BB962C8B-B14F-4D97-AF65-F5344CB8AC3E}">
        <p14:creationId xmlns:p14="http://schemas.microsoft.com/office/powerpoint/2010/main" xmlns="" val="27723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04864"/>
            <a:ext cx="4038600" cy="2279854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355976" y="1052736"/>
            <a:ext cx="4536504" cy="5649491"/>
          </a:xfrm>
        </p:spPr>
        <p:txBody>
          <a:bodyPr/>
          <a:lstStyle/>
          <a:p>
            <a:r>
              <a:rPr lang="it-IT" dirty="0" smtClean="0"/>
              <a:t>Non ci sono controindicazioni all’uso di adrenalina in una reazione allergica pericolosa per la vita</a:t>
            </a:r>
          </a:p>
          <a:p>
            <a:r>
              <a:rPr lang="it-IT" dirty="0" smtClean="0"/>
              <a:t>Più rapido è l’esordio dei sintomi maggiore è la probabilità che si verifichino reazioni gravi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491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mzinesi\AppData\Local\Microsoft\Windows\Temporary Internet Files\Content.IE5\2ESF2XMH\MP9003210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11" y="2204864"/>
            <a:ext cx="28251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zinesi\AppData\Local\Microsoft\Windows\Temporary Internet Files\Content.IE5\WKLQS8U9\MP9004482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738" y="1844824"/>
            <a:ext cx="298150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75211" y="1243902"/>
            <a:ext cx="282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Diritto alla salute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80112" y="124390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Diritto allo studio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657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</a:rPr>
              <a:t> FAST-JEKT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sz="quarter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38" y="1844824"/>
            <a:ext cx="7101978" cy="3456384"/>
          </a:xfrm>
        </p:spPr>
      </p:pic>
      <p:sp>
        <p:nvSpPr>
          <p:cNvPr id="9" name="Rettangolo 8"/>
          <p:cNvSpPr/>
          <p:nvPr/>
        </p:nvSpPr>
        <p:spPr>
          <a:xfrm>
            <a:off x="85863" y="4856741"/>
            <a:ext cx="8640960" cy="1609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28625" y="1772817"/>
            <a:ext cx="785813" cy="5131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</a:rPr>
              <a:t>0,165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xmlns="" val="16633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28625" y="1857375"/>
            <a:ext cx="785813" cy="428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chemeClr val="bg1"/>
                </a:solidFill>
              </a:rPr>
              <a:t>0,33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mg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</a:rPr>
              <a:t> FAST-JEKT</a:t>
            </a:r>
          </a:p>
        </p:txBody>
      </p:sp>
      <p:pic>
        <p:nvPicPr>
          <p:cNvPr id="7" name="Segnaposto contenuto 2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852936"/>
            <a:ext cx="705678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ttangolo 2"/>
          <p:cNvSpPr>
            <a:spLocks noChangeArrowheads="1"/>
          </p:cNvSpPr>
          <p:nvPr/>
        </p:nvSpPr>
        <p:spPr bwMode="auto">
          <a:xfrm>
            <a:off x="214313" y="0"/>
            <a:ext cx="8572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400" b="1" smtClean="0">
                <a:solidFill>
                  <a:srgbClr val="FF0000"/>
                </a:solidFill>
              </a:rPr>
              <a:t>                FASTJEKT</a:t>
            </a:r>
            <a:endParaRPr lang="it-IT" sz="4400" smtClean="0">
              <a:solidFill>
                <a:srgbClr val="FFFFFF"/>
              </a:solidFill>
            </a:endParaRPr>
          </a:p>
        </p:txBody>
      </p:sp>
      <p:sp>
        <p:nvSpPr>
          <p:cNvPr id="69635" name="Rettangolo 3"/>
          <p:cNvSpPr>
            <a:spLocks noChangeArrowheads="1"/>
          </p:cNvSpPr>
          <p:nvPr/>
        </p:nvSpPr>
        <p:spPr bwMode="auto">
          <a:xfrm>
            <a:off x="428625" y="1071563"/>
            <a:ext cx="82867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/>
              <a:t>Bisogna seguire però scrupolosamente alcune regole: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it-IT" sz="2000" b="1" dirty="0" smtClean="0"/>
              <a:t> Rimuovere il tappo azzurro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it-IT" sz="2000" b="1" dirty="0" smtClean="0"/>
              <a:t> Prendere in mano il </a:t>
            </a:r>
            <a:r>
              <a:rPr lang="it-IT" sz="2000" b="1" dirty="0" err="1" smtClean="0"/>
              <a:t>FastJekt</a:t>
            </a:r>
            <a:r>
              <a:rPr lang="it-IT" sz="2000" b="1" dirty="0" smtClean="0"/>
              <a:t> tenendo l’estremità in plastica arancione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/>
              <a:t>   a contatto con la coscia e fare una pressione decisa nella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/>
              <a:t>   regione </a:t>
            </a:r>
            <a:r>
              <a:rPr lang="it-IT" sz="2000" b="1" dirty="0" err="1" smtClean="0"/>
              <a:t>antero</a:t>
            </a:r>
            <a:r>
              <a:rPr lang="it-IT" sz="2000" b="1" dirty="0" smtClean="0"/>
              <a:t> laterale della gamba per determinare lo scatto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/>
              <a:t>   della siringa automatica (anche attraverso i vestiti)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it-IT" sz="2000" b="1" dirty="0" smtClean="0"/>
              <a:t>Mantenere la pressione per  10-20 secondi per favorire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/>
              <a:t>   l'iniezione del farmaco.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it-IT" sz="2000" b="1" dirty="0" smtClean="0"/>
              <a:t>Allontanare il </a:t>
            </a:r>
            <a:r>
              <a:rPr lang="it-IT" sz="2000" b="1" dirty="0" err="1" smtClean="0"/>
              <a:t>FastJekt</a:t>
            </a:r>
            <a:r>
              <a:rPr lang="it-IT" sz="2000" b="1" dirty="0" smtClean="0"/>
              <a:t> dalla coscia e massaggiare il punto per 10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/>
              <a:t>   secondi.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800" b="1" dirty="0" smtClean="0">
              <a:solidFill>
                <a:srgbClr val="FFFF00"/>
              </a:solidFill>
            </a:endParaRPr>
          </a:p>
        </p:txBody>
      </p:sp>
      <p:pic>
        <p:nvPicPr>
          <p:cNvPr id="69636" name="Immagine 4" descr="Fastjet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29188"/>
            <a:ext cx="25336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Immagine 5" descr="fastjet 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929188"/>
            <a:ext cx="25336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Immagine 6" descr="fastjet 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929188"/>
            <a:ext cx="25336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/>
          <p:cNvCxnSpPr/>
          <p:nvPr/>
        </p:nvCxnSpPr>
        <p:spPr>
          <a:xfrm>
            <a:off x="500063" y="4857750"/>
            <a:ext cx="1143000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14313" y="4643438"/>
            <a:ext cx="928687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/>
                </a:solidFill>
              </a:rPr>
              <a:t>Tappo grigio</a:t>
            </a:r>
          </a:p>
        </p:txBody>
      </p:sp>
      <p:cxnSp>
        <p:nvCxnSpPr>
          <p:cNvPr id="13" name="Connettore 2 12"/>
          <p:cNvCxnSpPr/>
          <p:nvPr/>
        </p:nvCxnSpPr>
        <p:spPr>
          <a:xfrm rot="16200000" flipH="1">
            <a:off x="3107532" y="4822031"/>
            <a:ext cx="1357312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2643188" y="4643438"/>
            <a:ext cx="1071562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/>
                </a:solidFill>
              </a:rPr>
              <a:t>Estremità in plastica nera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6215063" y="5000625"/>
            <a:ext cx="1071562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643563" y="4643438"/>
            <a:ext cx="928687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/>
                </a:solidFill>
              </a:rPr>
              <a:t>Pressione decisa</a:t>
            </a:r>
          </a:p>
        </p:txBody>
      </p:sp>
    </p:spTree>
    <p:extLst>
      <p:ext uri="{BB962C8B-B14F-4D97-AF65-F5344CB8AC3E}">
        <p14:creationId xmlns:p14="http://schemas.microsoft.com/office/powerpoint/2010/main" xmlns="" val="32728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210356" y="3645024"/>
            <a:ext cx="64087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Crisi convulsiva</a:t>
            </a:r>
            <a:endParaRPr lang="it-IT" sz="7200" b="1" cap="all" dirty="0">
              <a:ln w="0"/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3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           Crisi Convulsiva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2332037"/>
            <a:ext cx="8712968" cy="26091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600" dirty="0" smtClean="0"/>
              <a:t>Contrazione muscolare improvvisa e involontaria associata a perdita di coscienza. Può costituire il sintomo di differenti patologie</a:t>
            </a:r>
          </a:p>
          <a:p>
            <a:pPr marL="0" indent="0" algn="just">
              <a:buNone/>
            </a:pPr>
            <a:endParaRPr lang="it-IT" sz="3600" dirty="0" smtClean="0"/>
          </a:p>
          <a:p>
            <a:pPr algn="just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2628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            Convulsioni febbrili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71600" y="2060848"/>
            <a:ext cx="7772400" cy="4572000"/>
          </a:xfrm>
        </p:spPr>
        <p:txBody>
          <a:bodyPr/>
          <a:lstStyle/>
          <a:p>
            <a:r>
              <a:rPr lang="it-IT" dirty="0"/>
              <a:t>Più frequenti nei bambini &lt;5 anni ( con massima incidenza tra 9-20 mesi)</a:t>
            </a:r>
          </a:p>
          <a:p>
            <a:r>
              <a:rPr lang="it-IT" dirty="0" smtClean="0"/>
              <a:t>Sono in genere benigne</a:t>
            </a:r>
          </a:p>
          <a:p>
            <a:r>
              <a:rPr lang="it-IT" dirty="0" smtClean="0"/>
              <a:t>Avvengono in occasione di febbre elevata o che si innalza rapidamente</a:t>
            </a:r>
          </a:p>
          <a:p>
            <a:r>
              <a:rPr lang="it-IT" dirty="0" smtClean="0"/>
              <a:t>Sono la conseguenza di una immaturità del sistema nervoso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505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72400" cy="1152128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                      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	</a:t>
            </a:r>
            <a:r>
              <a:rPr lang="it-IT" dirty="0" smtClean="0"/>
              <a:t>	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                                                                                                            		</a:t>
            </a:r>
            <a:r>
              <a:rPr lang="it-IT" sz="5300" dirty="0" smtClean="0"/>
              <a:t/>
            </a:r>
            <a:br>
              <a:rPr lang="it-IT" sz="5300" dirty="0" smtClean="0"/>
            </a:br>
            <a:r>
              <a:rPr lang="it-IT" sz="5300" dirty="0" smtClean="0"/>
              <a:t/>
            </a:r>
            <a:br>
              <a:rPr lang="it-IT" sz="5300" dirty="0" smtClean="0"/>
            </a:br>
            <a:r>
              <a:rPr lang="it-IT" sz="5300" dirty="0" smtClean="0"/>
              <a:t>                    Epilessia</a:t>
            </a:r>
            <a:endParaRPr lang="it-IT" sz="53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99592" y="2492896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E’ un disturbo del sistema nervoso centrale che provoca una scarica improvvisa di segnali elettrici, con conseguente  comparsa di convulsioni</a:t>
            </a:r>
          </a:p>
          <a:p>
            <a:pPr marL="0" indent="0">
              <a:buNone/>
            </a:pPr>
            <a:r>
              <a:rPr lang="it-IT" sz="2800" dirty="0"/>
              <a:t>Le manifestazioni dipendono dalle strutture nervose interessate e possono </a:t>
            </a:r>
            <a:r>
              <a:rPr lang="it-IT" sz="2800" dirty="0" smtClean="0"/>
              <a:t>variare:</a:t>
            </a:r>
          </a:p>
          <a:p>
            <a:r>
              <a:rPr lang="it-IT" dirty="0"/>
              <a:t>una banale assenza</a:t>
            </a:r>
          </a:p>
          <a:p>
            <a:r>
              <a:rPr lang="it-IT" dirty="0"/>
              <a:t>contrazione di alcuni muscoli</a:t>
            </a:r>
          </a:p>
          <a:p>
            <a:r>
              <a:rPr lang="it-IT" dirty="0"/>
              <a:t>spasmi  tonico-clonici generalizzati</a:t>
            </a:r>
          </a:p>
          <a:p>
            <a:r>
              <a:rPr lang="it-IT" dirty="0"/>
              <a:t>perdita di coscienza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174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dirty="0" smtClean="0"/>
              <a:t>Tipi principali di crisi epilettiche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71600" y="3068960"/>
            <a:ext cx="7772400" cy="172819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Crisi generalizzate , che interessano tutto il cervello</a:t>
            </a:r>
          </a:p>
          <a:p>
            <a:pPr marL="0" indent="0">
              <a:buNone/>
            </a:pPr>
            <a:r>
              <a:rPr lang="it-IT" dirty="0" smtClean="0"/>
              <a:t>Crisi parziali o focali, che interessano solo in parte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686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23529" y="1412776"/>
            <a:ext cx="8712968" cy="3733875"/>
          </a:xfr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5400" b="1" dirty="0" smtClean="0"/>
              <a:t>Normalmente il bambino epilettico assume una terapia continuativa per la gestione della patologia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xmlns="" val="16083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143000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 dirty="0" smtClean="0"/>
              <a:t>Cosa fare in caso di convulsioni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b="1" dirty="0" smtClean="0"/>
              <a:t>Mantenere la calma.</a:t>
            </a:r>
          </a:p>
          <a:p>
            <a:pPr algn="just"/>
            <a:r>
              <a:rPr lang="it-IT" b="1" dirty="0" smtClean="0"/>
              <a:t>Mettere in sicurezza il bambino</a:t>
            </a:r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lvl="0" algn="just">
              <a:buClr>
                <a:srgbClr val="D16349"/>
              </a:buClr>
            </a:pPr>
            <a:r>
              <a:rPr lang="it-IT" dirty="0">
                <a:solidFill>
                  <a:prstClr val="black"/>
                </a:solidFill>
              </a:rPr>
              <a:t>Porre il bambino su di un fianco su superficie rigida non sopraelevata con il  capo in asse rispetto al tronco per evitare che inali saliva o vomito (posizione di sicurezza).</a:t>
            </a:r>
          </a:p>
          <a:p>
            <a:pPr lvl="0" algn="just">
              <a:buClr>
                <a:srgbClr val="D16349"/>
              </a:buClr>
            </a:pPr>
            <a:r>
              <a:rPr lang="it-IT" sz="2400" dirty="0">
                <a:solidFill>
                  <a:prstClr val="black"/>
                </a:solidFill>
              </a:rPr>
              <a:t>E’ opportuno tenere la testa sollevata da terra con  una mano o qualcosa di morbido per evitare che sbatta sulla superficie</a:t>
            </a:r>
            <a:r>
              <a:rPr lang="it-IT" sz="2400" dirty="0" smtClean="0">
                <a:solidFill>
                  <a:prstClr val="black"/>
                </a:solidFill>
              </a:rPr>
              <a:t>.</a:t>
            </a:r>
            <a:endParaRPr lang="it-IT" dirty="0" smtClean="0"/>
          </a:p>
          <a:p>
            <a:pPr algn="just"/>
            <a:r>
              <a:rPr lang="it-IT" dirty="0" smtClean="0"/>
              <a:t>Allontanare il corpo da eventuali situazioni di pericolo o possibili cause di danno (oggetti o arredi acuminati o taglienti, occhiali…).</a:t>
            </a:r>
          </a:p>
          <a:p>
            <a:pPr algn="just"/>
            <a:r>
              <a:rPr lang="it-IT" dirty="0" smtClean="0"/>
              <a:t>Allentare l’abbigliamento in particolare intorno al collo.</a:t>
            </a:r>
          </a:p>
          <a:p>
            <a:endParaRPr lang="it-IT" dirty="0"/>
          </a:p>
        </p:txBody>
      </p:sp>
      <p:pic>
        <p:nvPicPr>
          <p:cNvPr id="4" name="Segnaposto contenuto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662" y="1484784"/>
            <a:ext cx="3523483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8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239000" cy="1143000"/>
          </a:xfrm>
        </p:spPr>
        <p:txBody>
          <a:bodyPr>
            <a:normAutofit/>
          </a:bodyPr>
          <a:lstStyle/>
          <a:p>
            <a:r>
              <a:rPr lang="it-IT" dirty="0"/>
              <a:t>Diritto alla salute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7848872" cy="4896544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 smtClean="0"/>
              <a:t>Costituzione della Repubblica Italiana, art.32;</a:t>
            </a:r>
          </a:p>
          <a:p>
            <a:endParaRPr lang="it-IT" sz="1000" dirty="0" smtClean="0"/>
          </a:p>
          <a:p>
            <a:r>
              <a:rPr lang="it-IT" sz="2000" dirty="0" smtClean="0"/>
              <a:t>Legge 23 dicembre 1978, n. 883 (Sistema </a:t>
            </a:r>
            <a:r>
              <a:rPr lang="it-IT" sz="2000" dirty="0"/>
              <a:t>S</a:t>
            </a:r>
            <a:r>
              <a:rPr lang="it-IT" sz="2000" dirty="0" smtClean="0"/>
              <a:t>anitario Nazionale);</a:t>
            </a:r>
          </a:p>
          <a:p>
            <a:endParaRPr lang="it-IT" sz="1000" dirty="0" smtClean="0"/>
          </a:p>
          <a:p>
            <a:r>
              <a:rPr lang="it-IT" sz="2000" dirty="0" smtClean="0"/>
              <a:t>Legge 18 ottobre 2001, n. 18 (Autorità legislativa alle regioni in campo sanitario);</a:t>
            </a:r>
          </a:p>
          <a:p>
            <a:endParaRPr lang="it-IT" sz="1100" dirty="0"/>
          </a:p>
          <a:p>
            <a:r>
              <a:rPr lang="it-IT" sz="2000" dirty="0"/>
              <a:t>Legge Regionale 23 dicembre 2004, n. </a:t>
            </a:r>
            <a:r>
              <a:rPr lang="it-IT" sz="2000" dirty="0" smtClean="0"/>
              <a:t>29;</a:t>
            </a:r>
          </a:p>
          <a:p>
            <a:endParaRPr lang="it-IT" sz="1000" dirty="0" smtClean="0"/>
          </a:p>
          <a:p>
            <a:r>
              <a:rPr lang="it-IT" sz="2000" dirty="0" smtClean="0"/>
              <a:t>Legge Regionale 8 agosto 2001, n. 26 (Diritto allo studio e all’apprendimento per tutta la vita);</a:t>
            </a:r>
          </a:p>
          <a:p>
            <a:endParaRPr lang="it-IT" sz="1100" dirty="0" smtClean="0"/>
          </a:p>
          <a:p>
            <a:r>
              <a:rPr lang="it-IT" sz="2000" dirty="0" smtClean="0"/>
              <a:t>Legge Regionale 3 giugno 2003</a:t>
            </a:r>
            <a:r>
              <a:rPr lang="it-IT" sz="2000" dirty="0"/>
              <a:t>, n.12 </a:t>
            </a:r>
            <a:r>
              <a:rPr lang="it-IT" sz="2000" dirty="0" smtClean="0"/>
              <a:t>(Norme </a:t>
            </a:r>
            <a:r>
              <a:rPr lang="it-IT" sz="2000" dirty="0"/>
              <a:t>per l’uguaglianza delle opportunità di accesso al </a:t>
            </a:r>
            <a:r>
              <a:rPr lang="it-IT" sz="2000" dirty="0" smtClean="0"/>
              <a:t>sapere per </a:t>
            </a:r>
            <a:r>
              <a:rPr lang="it-IT" sz="2000" dirty="0"/>
              <a:t>ognuno e per tutto l’arco della vita, attraverso il rafforzamento dell’istruzione e della </a:t>
            </a:r>
            <a:r>
              <a:rPr lang="it-IT" sz="2000" dirty="0" smtClean="0"/>
              <a:t>formazione professionale</a:t>
            </a:r>
            <a:r>
              <a:rPr lang="it-IT" sz="2000" dirty="0"/>
              <a:t>, anche in integrazione tra </a:t>
            </a:r>
            <a:r>
              <a:rPr lang="it-IT" sz="2000" dirty="0" smtClean="0"/>
              <a:t>loro);</a:t>
            </a:r>
          </a:p>
          <a:p>
            <a:endParaRPr lang="it-IT" sz="1100" dirty="0" smtClean="0"/>
          </a:p>
          <a:p>
            <a:r>
              <a:rPr lang="it-IT" sz="2000" dirty="0" smtClean="0"/>
              <a:t>Legge Regionale 28 luglio 2008, n. </a:t>
            </a:r>
            <a:r>
              <a:rPr lang="it-IT" sz="2000" dirty="0"/>
              <a:t>14 (</a:t>
            </a:r>
            <a:r>
              <a:rPr lang="it-IT" sz="2000" dirty="0" smtClean="0"/>
              <a:t>Norme </a:t>
            </a:r>
            <a:r>
              <a:rPr lang="it-IT" sz="2000" dirty="0"/>
              <a:t>in materia di politiche per le giovani </a:t>
            </a:r>
            <a:r>
              <a:rPr lang="it-IT" sz="2000" dirty="0" smtClean="0"/>
              <a:t>generazioni).</a:t>
            </a:r>
            <a:endParaRPr lang="it-IT" sz="20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9801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Posizione di sicurezza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75358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89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143000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 dirty="0" smtClean="0"/>
              <a:t>Cosa fare in caso di convulsioni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99592" y="2060848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Chiamare il numero di emergenza sanitaria 118 ed avvisare i genitori.</a:t>
            </a:r>
          </a:p>
          <a:p>
            <a:pPr algn="just"/>
            <a:r>
              <a:rPr lang="it-IT" dirty="0" smtClean="0"/>
              <a:t>Somministrare il farmaco come da indicazione medica, se sono trascorsi 3-5 minuti dall’esordio della crisi</a:t>
            </a:r>
          </a:p>
          <a:p>
            <a:pPr algn="just"/>
            <a:r>
              <a:rPr lang="it-IT" dirty="0"/>
              <a:t>E’ molto probabile che il bambino si addormenti e debba riposare al termine della crisi, promuovere il riposo e rassicurarlo ed orientarlo al suo risveglio</a:t>
            </a:r>
          </a:p>
        </p:txBody>
      </p:sp>
    </p:spTree>
    <p:extLst>
      <p:ext uri="{BB962C8B-B14F-4D97-AF65-F5344CB8AC3E}">
        <p14:creationId xmlns:p14="http://schemas.microsoft.com/office/powerpoint/2010/main" xmlns="" val="38963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it-IT" sz="5400" dirty="0" smtClean="0"/>
              <a:t>         </a:t>
            </a:r>
            <a:r>
              <a:rPr lang="it-IT" sz="5400" dirty="0" smtClean="0">
                <a:solidFill>
                  <a:schemeClr val="bg1"/>
                </a:solidFill>
              </a:rPr>
              <a:t>Cosa non fare</a:t>
            </a:r>
            <a:endParaRPr lang="it-IT" sz="54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043608" y="2132856"/>
            <a:ext cx="7772400" cy="4572000"/>
          </a:xfrm>
        </p:spPr>
        <p:txBody>
          <a:bodyPr/>
          <a:lstStyle/>
          <a:p>
            <a:pPr algn="just"/>
            <a:r>
              <a:rPr lang="it-IT" dirty="0" smtClean="0"/>
              <a:t>Non bloccare i movimenti</a:t>
            </a:r>
          </a:p>
          <a:p>
            <a:pPr algn="just"/>
            <a:r>
              <a:rPr lang="it-IT" dirty="0" smtClean="0"/>
              <a:t>Non forzare l’apertura della bocca (l’eventuale morsicatura della lingua è un evento infrequente)</a:t>
            </a:r>
          </a:p>
          <a:p>
            <a:pPr algn="just"/>
            <a:r>
              <a:rPr lang="it-IT" dirty="0" smtClean="0"/>
              <a:t>Non somministrare farmaci o liquidi per via orale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006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83568" y="1340768"/>
            <a:ext cx="8219256" cy="5793507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Somministrare la terapia, quando prescritta (</a:t>
            </a:r>
            <a:r>
              <a:rPr lang="it-IT" dirty="0" err="1" smtClean="0"/>
              <a:t>Diazepam</a:t>
            </a:r>
            <a:r>
              <a:rPr lang="it-IT" dirty="0" smtClean="0"/>
              <a:t> per via rettale, es. </a:t>
            </a:r>
            <a:r>
              <a:rPr lang="it-IT" dirty="0" err="1" smtClean="0"/>
              <a:t>Micropam</a:t>
            </a:r>
            <a:r>
              <a:rPr lang="it-IT" dirty="0" smtClean="0"/>
              <a:t>), seguendo le indicazioni ed il dosaggio indicati dal Pediatra.</a:t>
            </a:r>
          </a:p>
          <a:p>
            <a:pPr algn="just"/>
            <a:r>
              <a:rPr lang="it-IT" dirty="0" smtClean="0"/>
              <a:t>Se la convulsione è associata a febbre, cercare di facilitare la dispersione del calore (scoprendo il bambino se eccessivamente coperto).</a:t>
            </a:r>
          </a:p>
          <a:p>
            <a:pPr algn="just"/>
            <a:r>
              <a:rPr lang="it-IT" dirty="0" smtClean="0"/>
              <a:t>E’ molto probabile che il bambino si addormenti e debba riposare al termine della crisi, promuovere il riposo e rassicurarlo ed orientarlo al suo risveglio.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278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USO del MICROCLISMA (</a:t>
            </a:r>
            <a:r>
              <a:rPr lang="it-IT" dirty="0" err="1"/>
              <a:t>Micropam</a:t>
            </a:r>
            <a:r>
              <a:rPr lang="it-IT" dirty="0"/>
              <a:t>)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44824"/>
            <a:ext cx="7848872" cy="4032448"/>
          </a:xfrm>
        </p:spPr>
      </p:pic>
    </p:spTree>
    <p:extLst>
      <p:ext uri="{BB962C8B-B14F-4D97-AF65-F5344CB8AC3E}">
        <p14:creationId xmlns:p14="http://schemas.microsoft.com/office/powerpoint/2010/main" xmlns="" val="31840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04664"/>
            <a:ext cx="7272808" cy="5544616"/>
          </a:xfrm>
        </p:spPr>
      </p:pic>
    </p:spTree>
    <p:extLst>
      <p:ext uri="{BB962C8B-B14F-4D97-AF65-F5344CB8AC3E}">
        <p14:creationId xmlns:p14="http://schemas.microsoft.com/office/powerpoint/2010/main" xmlns="" val="32889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del MICROCLISMA (</a:t>
            </a:r>
            <a:r>
              <a:rPr lang="it-IT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Micropam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475656" y="1628800"/>
            <a:ext cx="597666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Mantenendo il bambino nella posizione laterale, scoprirne le natiche e praticare il </a:t>
            </a:r>
            <a:r>
              <a:rPr lang="it-IT" dirty="0" err="1"/>
              <a:t>microclisma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Rimuovere il cappuccio del </a:t>
            </a:r>
            <a:r>
              <a:rPr lang="it-IT" dirty="0" err="1" smtClean="0"/>
              <a:t>microclistere</a:t>
            </a:r>
            <a:r>
              <a:rPr lang="it-IT" dirty="0"/>
              <a:t> </a:t>
            </a:r>
            <a:r>
              <a:rPr lang="it-IT" dirty="0" smtClean="0"/>
              <a:t>girandolo </a:t>
            </a:r>
            <a:r>
              <a:rPr lang="it-IT" dirty="0"/>
              <a:t>accuratamente 2-3 volte, senza tirarlo.</a:t>
            </a:r>
          </a:p>
          <a:p>
            <a:pPr algn="just"/>
            <a:r>
              <a:rPr lang="it-IT" dirty="0"/>
              <a:t>Senza premere la fiala introdurre delicatamente il beccuccio nell’ano: nei bambini di età inferiore a 3 anni fino a metà della sua lunghezza, per l’intera lunghezza nei bambini di età superiore a 3 anni.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9144000" y="1447800"/>
            <a:ext cx="612576" cy="4572000"/>
          </a:xfrm>
        </p:spPr>
        <p:txBody>
          <a:bodyPr>
            <a:normAutofit lnSpcReduction="1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507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del MICROCLISMA (</a:t>
            </a:r>
            <a:r>
              <a:rPr lang="it-IT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Micropam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824536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Svuotare la fiala premendola tra indice e pollice mantenendo il beccuccio rivolto verso il basso.</a:t>
            </a:r>
          </a:p>
          <a:p>
            <a:pPr algn="just"/>
            <a:r>
              <a:rPr lang="it-IT" dirty="0"/>
              <a:t>Terminata l’operazione, estrarre il beccuccio mantenendo la pressione sul </a:t>
            </a:r>
            <a:r>
              <a:rPr lang="it-IT" dirty="0" err="1"/>
              <a:t>microclisma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Allo scopo di evitare reflussi del liquido, tenere i glutei stretti l’uno contro l’altro per qualche secondo.</a:t>
            </a:r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2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300" y="2809875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xmlns="" val="32038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Buccolam</a:t>
            </a:r>
            <a:r>
              <a:rPr lang="it-IT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(soluzione per mucosa orale)</a:t>
            </a:r>
            <a:endParaRPr lang="it-IT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Deve essere somministrato nella parte laterale della bocca nello spazio tra la gengiva e la guancia. L’assorbimento avviene attraverso la mucosa orale.</a:t>
            </a:r>
          </a:p>
          <a:p>
            <a:pPr algn="just"/>
            <a:r>
              <a:rPr lang="it-IT" dirty="0" smtClean="0"/>
              <a:t>Tutto il medicinale deve essere inserito lentamente.</a:t>
            </a:r>
          </a:p>
          <a:p>
            <a:pPr algn="just"/>
            <a:r>
              <a:rPr lang="it-IT" dirty="0" smtClean="0"/>
              <a:t>Ogni siringa per somministrazione orale è </a:t>
            </a:r>
            <a:r>
              <a:rPr lang="it-IT" dirty="0" err="1" smtClean="0"/>
              <a:t>pre</a:t>
            </a:r>
            <a:r>
              <a:rPr lang="it-IT" smtClean="0"/>
              <a:t> riempita </a:t>
            </a:r>
            <a:r>
              <a:rPr lang="it-IT" dirty="0" smtClean="0"/>
              <a:t>con la dose esatta da utilizzare per un trattamento.</a:t>
            </a:r>
          </a:p>
          <a:p>
            <a:pPr algn="just"/>
            <a:r>
              <a:rPr lang="it-IT" dirty="0" smtClean="0"/>
              <a:t>Se necessario, circa metà della dose deve essere somministrata lentamente in un lato della bocca, mentre l’altra va somministrata nell’altro lato.</a:t>
            </a:r>
          </a:p>
          <a:p>
            <a:pPr algn="just"/>
            <a:endParaRPr lang="it-IT" dirty="0" smtClean="0"/>
          </a:p>
        </p:txBody>
      </p:sp>
      <p:pic>
        <p:nvPicPr>
          <p:cNvPr id="2050" name="Picture 2" descr="C:\Users\CBARELLA\Desktop\imagesCA23X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148" y="5301208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BARELLA\Desktop\imagesCAPAI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298" y="188640"/>
            <a:ext cx="2733675" cy="15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96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rush Script MT" pitchFamily="66" charset="0"/>
              </a:rPr>
              <a:t>Grazie per l’attenzione</a:t>
            </a:r>
            <a:endParaRPr lang="it-IT" dirty="0">
              <a:latin typeface="Brush Script MT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595" y="1447800"/>
            <a:ext cx="6100010" cy="4572000"/>
          </a:xfrm>
        </p:spPr>
      </p:pic>
    </p:spTree>
    <p:extLst>
      <p:ext uri="{BB962C8B-B14F-4D97-AF65-F5344CB8AC3E}">
        <p14:creationId xmlns:p14="http://schemas.microsoft.com/office/powerpoint/2010/main" xmlns="" val="30713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Diritto allo studio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Costituzione della Repubblica Italiana, art.34;</a:t>
            </a:r>
          </a:p>
          <a:p>
            <a:endParaRPr lang="it-IT" sz="2000" dirty="0" smtClean="0"/>
          </a:p>
          <a:p>
            <a:r>
              <a:rPr lang="it-IT" sz="2000" dirty="0" smtClean="0"/>
              <a:t>Legge 5 febbraio 1992, n. 104 (Legge-quadro </a:t>
            </a:r>
            <a:r>
              <a:rPr lang="it-IT" sz="2000" dirty="0"/>
              <a:t>per l'assistenza, l'integrazione sociale e i diritti </a:t>
            </a:r>
            <a:r>
              <a:rPr lang="it-IT" sz="2000" dirty="0" smtClean="0"/>
              <a:t>delle persone handicappate);</a:t>
            </a:r>
          </a:p>
          <a:p>
            <a:endParaRPr lang="it-IT" sz="2000" dirty="0" smtClean="0"/>
          </a:p>
          <a:p>
            <a:r>
              <a:rPr lang="it-IT" sz="2000" dirty="0" smtClean="0"/>
              <a:t>Legge 28 marzo 2003, n. 53 (Delega </a:t>
            </a:r>
            <a:r>
              <a:rPr lang="it-IT" sz="2000" dirty="0"/>
              <a:t>al Governo per la </a:t>
            </a:r>
            <a:r>
              <a:rPr lang="it-IT" sz="2000" dirty="0" smtClean="0"/>
              <a:t>definizione </a:t>
            </a:r>
            <a:r>
              <a:rPr lang="it-IT" sz="2000" dirty="0"/>
              <a:t>delle norme generali sull’istruzione </a:t>
            </a:r>
            <a:r>
              <a:rPr lang="it-IT" sz="2000" dirty="0" smtClean="0"/>
              <a:t>e dei </a:t>
            </a:r>
            <a:r>
              <a:rPr lang="it-IT" sz="2000" dirty="0"/>
              <a:t>livelli essenziali delle prestazioni in materia di istruzione e di formazione </a:t>
            </a:r>
            <a:r>
              <a:rPr lang="it-IT" sz="2000" dirty="0" smtClean="0"/>
              <a:t>professionale);</a:t>
            </a:r>
          </a:p>
          <a:p>
            <a:endParaRPr lang="it-IT" sz="2000" dirty="0" smtClean="0"/>
          </a:p>
          <a:p>
            <a:r>
              <a:rPr lang="it-IT" sz="2000" dirty="0" smtClean="0"/>
              <a:t>D.P.R 8 marzo 1999, n. 275 (Regolamento per l’autonomia scolastica).</a:t>
            </a: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822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4018638696"/>
              </p:ext>
            </p:extLst>
          </p:nvPr>
        </p:nvGraphicFramePr>
        <p:xfrm>
          <a:off x="539552" y="1412776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109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Attori coinvolti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Alunno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Genitore/tutore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0070C0"/>
                </a:solidFill>
              </a:rPr>
              <a:t>Dirigente scolastico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Personale scolastico docente </a:t>
            </a:r>
            <a:r>
              <a:rPr lang="it-IT" b="1" dirty="0">
                <a:solidFill>
                  <a:srgbClr val="0070C0"/>
                </a:solidFill>
              </a:rPr>
              <a:t>e </a:t>
            </a:r>
            <a:r>
              <a:rPr lang="it-IT" b="1" dirty="0" smtClean="0">
                <a:solidFill>
                  <a:srgbClr val="0070C0"/>
                </a:solidFill>
              </a:rPr>
              <a:t>non</a:t>
            </a:r>
          </a:p>
          <a:p>
            <a:endParaRPr lang="it-IT" b="1" dirty="0" smtClean="0">
              <a:solidFill>
                <a:srgbClr val="0070C0"/>
              </a:solidFill>
            </a:endParaRPr>
          </a:p>
          <a:p>
            <a:r>
              <a:rPr lang="it-IT" b="1" dirty="0" smtClean="0">
                <a:solidFill>
                  <a:srgbClr val="00B050"/>
                </a:solidFill>
              </a:rPr>
              <a:t>Pediatria </a:t>
            </a:r>
            <a:r>
              <a:rPr lang="it-IT" b="1" dirty="0">
                <a:solidFill>
                  <a:srgbClr val="00B050"/>
                </a:solidFill>
              </a:rPr>
              <a:t>di </a:t>
            </a:r>
            <a:r>
              <a:rPr lang="it-IT" b="1" dirty="0" smtClean="0">
                <a:solidFill>
                  <a:srgbClr val="00B050"/>
                </a:solidFill>
              </a:rPr>
              <a:t>Comunità</a:t>
            </a:r>
          </a:p>
          <a:p>
            <a:r>
              <a:rPr lang="it-IT" b="1" dirty="0" smtClean="0">
                <a:solidFill>
                  <a:srgbClr val="00B050"/>
                </a:solidFill>
              </a:rPr>
              <a:t>Medico di medicina generale/pediatra di libera scelta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364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genitore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Segnala il caso al Dirigente Scolastico</a:t>
            </a:r>
          </a:p>
          <a:p>
            <a:r>
              <a:rPr lang="it-IT" sz="2800" dirty="0" smtClean="0"/>
              <a:t>Fornisce la documentazione sanitaria</a:t>
            </a:r>
          </a:p>
          <a:p>
            <a:r>
              <a:rPr lang="it-IT" sz="2800" dirty="0" smtClean="0"/>
              <a:t>Fornisce il farmaco</a:t>
            </a:r>
          </a:p>
          <a:p>
            <a:r>
              <a:rPr lang="it-IT" sz="2800" dirty="0" smtClean="0"/>
              <a:t>Collabora alla formazione/informazione del personale scolastico</a:t>
            </a:r>
          </a:p>
          <a:p>
            <a:r>
              <a:rPr lang="it-IT" sz="2800" dirty="0" smtClean="0"/>
              <a:t>Informa la scuola in caso di modifiche o sospensione della terapia da parte  del curante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043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Acquisisce la documentazione</a:t>
            </a:r>
          </a:p>
          <a:p>
            <a:r>
              <a:rPr lang="it-IT" dirty="0" smtClean="0"/>
              <a:t>Attiva il servizio AUSL /Pediatria di Comunità</a:t>
            </a:r>
          </a:p>
          <a:p>
            <a:r>
              <a:rPr lang="it-IT" dirty="0" smtClean="0"/>
              <a:t>Individua il personale docente e non docente deputato alla somministrazione del farmaco</a:t>
            </a:r>
          </a:p>
          <a:p>
            <a:r>
              <a:rPr lang="it-IT" dirty="0" smtClean="0"/>
              <a:t>Garantisce la corretta conservazione del farmaco</a:t>
            </a:r>
          </a:p>
          <a:p>
            <a:r>
              <a:rPr lang="it-IT" dirty="0" smtClean="0"/>
              <a:t>Garantisce un luogo idoneo per la somministrazione del farmaco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Il dirigente scolastico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8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NewsPrint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Univers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NewsPrint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1933</Words>
  <Application>Microsoft Office PowerPoint</Application>
  <PresentationFormat>Presentazione su schermo (4:3)</PresentationFormat>
  <Paragraphs>245</Paragraphs>
  <Slides>60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Titoli diapositive</vt:lpstr>
      </vt:variant>
      <vt:variant>
        <vt:i4>60</vt:i4>
      </vt:variant>
    </vt:vector>
  </HeadingPairs>
  <TitlesOfParts>
    <vt:vector size="72" baseType="lpstr">
      <vt:lpstr>Equinozio</vt:lpstr>
      <vt:lpstr>Viale</vt:lpstr>
      <vt:lpstr>1_Viale</vt:lpstr>
      <vt:lpstr>Austin</vt:lpstr>
      <vt:lpstr>Angoli</vt:lpstr>
      <vt:lpstr>Mito</vt:lpstr>
      <vt:lpstr>Terra</vt:lpstr>
      <vt:lpstr>Universo</vt:lpstr>
      <vt:lpstr>NewsPrint</vt:lpstr>
      <vt:lpstr>1_NewsPrint</vt:lpstr>
      <vt:lpstr>2_NewsPrint</vt:lpstr>
      <vt:lpstr>Tema di Office</vt:lpstr>
      <vt:lpstr>      DGR del 20/02/2012    Linee di indirizzo per la definizione di intese provinciali inerenti la somministrazione di farmaci in contesti extra familiari, educativi o scolastici, in Emilia Romagna</vt:lpstr>
      <vt:lpstr>Protocollo d’intesa provinciale per la somministrazione di farmaci a scuola      Febbraio 2015</vt:lpstr>
      <vt:lpstr>Diapositiva 3</vt:lpstr>
      <vt:lpstr>Diapositiva 4</vt:lpstr>
      <vt:lpstr>Diritto alla salute </vt:lpstr>
      <vt:lpstr>Diritto allo studio</vt:lpstr>
      <vt:lpstr>Attori coinvolti</vt:lpstr>
      <vt:lpstr>Il genitore</vt:lpstr>
      <vt:lpstr>Il dirigente scolastico</vt:lpstr>
      <vt:lpstr>Pediatria di comunità </vt:lpstr>
      <vt:lpstr>Diapositiva 11</vt:lpstr>
      <vt:lpstr>Diapositiva 12</vt:lpstr>
      <vt:lpstr>     Situazioni che richiedono la assunzione di farmaci e/o interventi       sanitari a scuola</vt:lpstr>
      <vt:lpstr>Diapositiva 14</vt:lpstr>
      <vt:lpstr>Diapositiva 15</vt:lpstr>
      <vt:lpstr>Diabete giovanile</vt:lpstr>
      <vt:lpstr>Diapositiva 17</vt:lpstr>
      <vt:lpstr>Diapositiva 18</vt:lpstr>
      <vt:lpstr>Terapia  del diabete</vt:lpstr>
      <vt:lpstr>L’ipoglicemia</vt:lpstr>
      <vt:lpstr>L’ipoglicemia</vt:lpstr>
      <vt:lpstr>I segni di ipoglicemia più frequenti</vt:lpstr>
      <vt:lpstr>Come si misura la glicemia?</vt:lpstr>
      <vt:lpstr>Ipoglicemia </vt:lpstr>
      <vt:lpstr>Ipoglicemia</vt:lpstr>
      <vt:lpstr>Ipoglicemia lieve o moderata 70 / 40 mg/dl    senza perdita di coscienza</vt:lpstr>
      <vt:lpstr>Ipoglicemia grave &lt; 40 mg/dl, con perdita di coscienza</vt:lpstr>
      <vt:lpstr>Ipoglicemia grave &lt; 40 mg/dl, con perdita di coscienza</vt:lpstr>
      <vt:lpstr>Diapositiva 29</vt:lpstr>
      <vt:lpstr>Diapositiva 30</vt:lpstr>
      <vt:lpstr>Diapositiva 31</vt:lpstr>
      <vt:lpstr>Segni e sintomi di anafilassi</vt:lpstr>
      <vt:lpstr>Diapositiva 33</vt:lpstr>
      <vt:lpstr>Diapositiva 34</vt:lpstr>
      <vt:lpstr>Cosa fare?</vt:lpstr>
      <vt:lpstr>Diapositiva 36</vt:lpstr>
      <vt:lpstr>Effetti dell’adrenalina nello shock</vt:lpstr>
      <vt:lpstr>Diapositiva 38</vt:lpstr>
      <vt:lpstr>Diapositiva 39</vt:lpstr>
      <vt:lpstr> FAST-JEKT</vt:lpstr>
      <vt:lpstr> FAST-JEKT</vt:lpstr>
      <vt:lpstr>Diapositiva 42</vt:lpstr>
      <vt:lpstr>Diapositiva 43</vt:lpstr>
      <vt:lpstr>           Crisi Convulsiva</vt:lpstr>
      <vt:lpstr>            Convulsioni febbrili</vt:lpstr>
      <vt:lpstr>                                                                                                                                                                    Epilessia</vt:lpstr>
      <vt:lpstr>Tipi principali di crisi epilettiche</vt:lpstr>
      <vt:lpstr>Diapositiva 48</vt:lpstr>
      <vt:lpstr>Cosa fare in caso di convulsioni</vt:lpstr>
      <vt:lpstr>    Posizione di sicurezza</vt:lpstr>
      <vt:lpstr>Cosa fare in caso di convulsioni</vt:lpstr>
      <vt:lpstr>         Cosa non fare</vt:lpstr>
      <vt:lpstr>Diapositiva 53</vt:lpstr>
      <vt:lpstr>USO del MICROCLISMA (Micropam)</vt:lpstr>
      <vt:lpstr>Diapositiva 55</vt:lpstr>
      <vt:lpstr>USO del MICROCLISMA (Micropam)</vt:lpstr>
      <vt:lpstr>USO del MICROCLISMA (Micropam)</vt:lpstr>
      <vt:lpstr>Buccolam (soluzione per mucosa orale)</vt:lpstr>
      <vt:lpstr>Grazie per l’attenzione</vt:lpstr>
      <vt:lpstr>Diapositiva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Protocollo d’intesa per la somministrazione di farmaci a scuola</dc:title>
  <dc:creator>Piepoli Marina</dc:creator>
  <cp:lastModifiedBy>Segreteria3pc-2</cp:lastModifiedBy>
  <cp:revision>145</cp:revision>
  <dcterms:created xsi:type="dcterms:W3CDTF">2015-08-25T09:49:01Z</dcterms:created>
  <dcterms:modified xsi:type="dcterms:W3CDTF">2020-10-28T12:07:33Z</dcterms:modified>
</cp:coreProperties>
</file>